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10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806D-2FA5-499D-B026-932416DCA573}" type="datetimeFigureOut">
              <a:rPr lang="en-US" smtClean="0"/>
              <a:pPr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728-CC05-4AE9-94A5-AFB1F07773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806D-2FA5-499D-B026-932416DCA573}" type="datetimeFigureOut">
              <a:rPr lang="en-US" smtClean="0"/>
              <a:pPr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728-CC05-4AE9-94A5-AFB1F07773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806D-2FA5-499D-B026-932416DCA573}" type="datetimeFigureOut">
              <a:rPr lang="en-US" smtClean="0"/>
              <a:pPr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728-CC05-4AE9-94A5-AFB1F07773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806D-2FA5-499D-B026-932416DCA573}" type="datetimeFigureOut">
              <a:rPr lang="en-US" smtClean="0"/>
              <a:pPr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728-CC05-4AE9-94A5-AFB1F07773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806D-2FA5-499D-B026-932416DCA573}" type="datetimeFigureOut">
              <a:rPr lang="en-US" smtClean="0"/>
              <a:pPr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728-CC05-4AE9-94A5-AFB1F07773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806D-2FA5-499D-B026-932416DCA573}" type="datetimeFigureOut">
              <a:rPr lang="en-US" smtClean="0"/>
              <a:pPr/>
              <a:t>11/6/2018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728-CC05-4AE9-94A5-AFB1F07773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806D-2FA5-499D-B026-932416DCA573}" type="datetimeFigureOut">
              <a:rPr lang="en-US" smtClean="0"/>
              <a:pPr/>
              <a:t>11/6/2018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728-CC05-4AE9-94A5-AFB1F07773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806D-2FA5-499D-B026-932416DCA573}" type="datetimeFigureOut">
              <a:rPr lang="en-US" smtClean="0"/>
              <a:pPr/>
              <a:t>11/6/2018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728-CC05-4AE9-94A5-AFB1F07773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806D-2FA5-499D-B026-932416DCA573}" type="datetimeFigureOut">
              <a:rPr lang="en-US" smtClean="0"/>
              <a:pPr/>
              <a:t>11/6/2018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728-CC05-4AE9-94A5-AFB1F07773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806D-2FA5-499D-B026-932416DCA573}" type="datetimeFigureOut">
              <a:rPr lang="en-US" smtClean="0"/>
              <a:pPr/>
              <a:t>11/6/2018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728-CC05-4AE9-94A5-AFB1F07773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806D-2FA5-499D-B026-932416DCA573}" type="datetimeFigureOut">
              <a:rPr lang="en-US" smtClean="0"/>
              <a:pPr/>
              <a:t>11/6/2018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728-CC05-4AE9-94A5-AFB1F07773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B806D-2FA5-499D-B026-932416DCA573}" type="datetimeFigureOut">
              <a:rPr lang="en-US" smtClean="0"/>
              <a:pPr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60728-CC05-4AE9-94A5-AFB1F077731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60.png"/><Relationship Id="rId3" Type="http://schemas.openxmlformats.org/officeDocument/2006/relationships/image" Target="../media/image52.png"/><Relationship Id="rId7" Type="http://schemas.openxmlformats.org/officeDocument/2006/relationships/image" Target="../media/image42.png"/><Relationship Id="rId12" Type="http://schemas.openxmlformats.org/officeDocument/2006/relationships/image" Target="../media/image57.png"/><Relationship Id="rId17" Type="http://schemas.openxmlformats.org/officeDocument/2006/relationships/image" Target="../media/image59.png"/><Relationship Id="rId2" Type="http://schemas.openxmlformats.org/officeDocument/2006/relationships/image" Target="../media/image51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6.png"/><Relationship Id="rId5" Type="http://schemas.openxmlformats.org/officeDocument/2006/relationships/image" Target="../media/image40.png"/><Relationship Id="rId15" Type="http://schemas.openxmlformats.org/officeDocument/2006/relationships/image" Target="../media/image58.png"/><Relationship Id="rId10" Type="http://schemas.openxmlformats.org/officeDocument/2006/relationships/image" Target="../media/image45.png"/><Relationship Id="rId4" Type="http://schemas.openxmlformats.org/officeDocument/2006/relationships/image" Target="../media/image53.png"/><Relationship Id="rId9" Type="http://schemas.openxmlformats.org/officeDocument/2006/relationships/image" Target="../media/image55.png"/><Relationship Id="rId1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912" y="1391386"/>
            <a:ext cx="5937250" cy="171831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808355" lvl="1" indent="-795655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808355" algn="l"/>
                <a:tab pos="808990" algn="l"/>
              </a:tabLst>
            </a:pPr>
            <a:r>
              <a:rPr sz="3200" dirty="0">
                <a:latin typeface="Times New Roman"/>
                <a:cs typeface="Times New Roman"/>
              </a:rPr>
              <a:t>Mở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đầu</a:t>
            </a:r>
            <a:endParaRPr sz="3200">
              <a:latin typeface="Times New Roman"/>
              <a:cs typeface="Times New Roman"/>
            </a:endParaRPr>
          </a:p>
          <a:p>
            <a:pPr marL="808355" lvl="1" indent="-795655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808355" algn="l"/>
                <a:tab pos="808990" algn="l"/>
              </a:tabLst>
            </a:pPr>
            <a:r>
              <a:rPr sz="3200" dirty="0">
                <a:latin typeface="Times New Roman"/>
                <a:cs typeface="Times New Roman"/>
              </a:rPr>
              <a:t>Cấp </a:t>
            </a:r>
            <a:r>
              <a:rPr sz="3200" spc="5" dirty="0">
                <a:latin typeface="Times New Roman"/>
                <a:cs typeface="Times New Roman"/>
              </a:rPr>
              <a:t>phát </a:t>
            </a:r>
            <a:r>
              <a:rPr sz="3200" dirty="0">
                <a:latin typeface="Times New Roman"/>
                <a:cs typeface="Times New Roman"/>
              </a:rPr>
              <a:t>bộ </a:t>
            </a:r>
            <a:r>
              <a:rPr sz="3200" spc="5" dirty="0">
                <a:latin typeface="Times New Roman"/>
                <a:cs typeface="Times New Roman"/>
              </a:rPr>
              <a:t>nhớ </a:t>
            </a:r>
            <a:r>
              <a:rPr sz="3200" dirty="0">
                <a:latin typeface="Times New Roman"/>
                <a:cs typeface="Times New Roman"/>
              </a:rPr>
              <a:t>liên</a:t>
            </a:r>
            <a:r>
              <a:rPr sz="3200" spc="-9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tục</a:t>
            </a:r>
            <a:endParaRPr sz="3200">
              <a:latin typeface="Times New Roman"/>
              <a:cs typeface="Times New Roman"/>
            </a:endParaRPr>
          </a:p>
          <a:p>
            <a:pPr marL="808355" lvl="1" indent="-79565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808355" algn="l"/>
                <a:tab pos="808990" algn="l"/>
              </a:tabLst>
            </a:pPr>
            <a:r>
              <a:rPr sz="3200" dirty="0">
                <a:latin typeface="Times New Roman"/>
                <a:cs typeface="Times New Roman"/>
              </a:rPr>
              <a:t>Cấp </a:t>
            </a:r>
            <a:r>
              <a:rPr sz="3200" spc="5" dirty="0">
                <a:latin typeface="Times New Roman"/>
                <a:cs typeface="Times New Roman"/>
              </a:rPr>
              <a:t>phát </a:t>
            </a:r>
            <a:r>
              <a:rPr sz="3200" dirty="0">
                <a:latin typeface="Times New Roman"/>
                <a:cs typeface="Times New Roman"/>
              </a:rPr>
              <a:t>bộ </a:t>
            </a:r>
            <a:r>
              <a:rPr sz="3200" spc="5" dirty="0">
                <a:latin typeface="Times New Roman"/>
                <a:cs typeface="Times New Roman"/>
              </a:rPr>
              <a:t>nhớ không </a:t>
            </a:r>
            <a:r>
              <a:rPr sz="3200" dirty="0">
                <a:latin typeface="Times New Roman"/>
                <a:cs typeface="Times New Roman"/>
              </a:rPr>
              <a:t>liên</a:t>
            </a:r>
            <a:r>
              <a:rPr sz="3200" spc="-1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tục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64817" y="470662"/>
            <a:ext cx="52920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347210" algn="l"/>
              </a:tabLst>
            </a:pPr>
            <a:r>
              <a:rPr sz="4400" i="0" dirty="0">
                <a:solidFill>
                  <a:srgbClr val="252599"/>
                </a:solidFill>
                <a:latin typeface="Times New Roman"/>
                <a:cs typeface="Times New Roman"/>
              </a:rPr>
              <a:t>Bài </a:t>
            </a:r>
            <a:r>
              <a:rPr sz="4400" i="0" spc="5" dirty="0">
                <a:solidFill>
                  <a:srgbClr val="252599"/>
                </a:solidFill>
                <a:latin typeface="Times New Roman"/>
                <a:cs typeface="Times New Roman"/>
              </a:rPr>
              <a:t>7</a:t>
            </a:r>
            <a:r>
              <a:rPr sz="4400" i="0" dirty="0">
                <a:solidFill>
                  <a:srgbClr val="252599"/>
                </a:solidFill>
                <a:latin typeface="Times New Roman"/>
                <a:cs typeface="Times New Roman"/>
              </a:rPr>
              <a:t>:</a:t>
            </a:r>
            <a:r>
              <a:rPr sz="4400" i="0" spc="-15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sz="4400" i="0" dirty="0">
                <a:solidFill>
                  <a:srgbClr val="252599"/>
                </a:solidFill>
                <a:latin typeface="Times New Roman"/>
                <a:cs typeface="Times New Roman"/>
              </a:rPr>
              <a:t>Quản lý</a:t>
            </a:r>
            <a:r>
              <a:rPr sz="4400" i="0" spc="-5" dirty="0">
                <a:solidFill>
                  <a:srgbClr val="252599"/>
                </a:solidFill>
                <a:latin typeface="Times New Roman"/>
                <a:cs typeface="Times New Roman"/>
              </a:rPr>
              <a:t> b</a:t>
            </a:r>
            <a:r>
              <a:rPr sz="4400" i="0" dirty="0">
                <a:solidFill>
                  <a:srgbClr val="252599"/>
                </a:solidFill>
                <a:latin typeface="Times New Roman"/>
                <a:cs typeface="Times New Roman"/>
              </a:rPr>
              <a:t>ộ	</a:t>
            </a:r>
            <a:r>
              <a:rPr sz="4400" i="0" spc="-5" dirty="0">
                <a:solidFill>
                  <a:srgbClr val="252599"/>
                </a:solidFill>
                <a:latin typeface="Times New Roman"/>
                <a:cs typeface="Times New Roman"/>
              </a:rPr>
              <a:t>nhớ</a:t>
            </a:r>
            <a:endParaRPr sz="4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4213" y="2755214"/>
            <a:ext cx="58902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i="0" spc="-5" dirty="0">
                <a:solidFill>
                  <a:srgbClr val="0000FF"/>
                </a:solidFill>
                <a:latin typeface="Times New Roman"/>
                <a:cs typeface="Times New Roman"/>
              </a:rPr>
              <a:t>7.2 </a:t>
            </a:r>
            <a:r>
              <a:rPr sz="4800" i="0" dirty="0">
                <a:solidFill>
                  <a:srgbClr val="0000FF"/>
                </a:solidFill>
                <a:latin typeface="Times New Roman"/>
                <a:cs typeface="Times New Roman"/>
              </a:rPr>
              <a:t>– </a:t>
            </a:r>
            <a:r>
              <a:rPr sz="4800" i="0" spc="-5" dirty="0">
                <a:solidFill>
                  <a:srgbClr val="0000FF"/>
                </a:solidFill>
                <a:latin typeface="Times New Roman"/>
                <a:cs typeface="Times New Roman"/>
              </a:rPr>
              <a:t>Cấp </a:t>
            </a:r>
            <a:r>
              <a:rPr sz="4800" i="0" dirty="0">
                <a:solidFill>
                  <a:srgbClr val="0000FF"/>
                </a:solidFill>
                <a:latin typeface="Times New Roman"/>
                <a:cs typeface="Times New Roman"/>
              </a:rPr>
              <a:t>phát liên</a:t>
            </a:r>
            <a:r>
              <a:rPr sz="4800" i="0" spc="-5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800" i="0" dirty="0">
                <a:solidFill>
                  <a:srgbClr val="0000FF"/>
                </a:solidFill>
                <a:latin typeface="Times New Roman"/>
                <a:cs typeface="Times New Roman"/>
              </a:rPr>
              <a:t>tục</a:t>
            </a:r>
            <a:endParaRPr sz="4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620977"/>
            <a:ext cx="8074025" cy="2671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7620" indent="-342900" algn="just">
              <a:lnSpc>
                <a:spcPct val="100000"/>
              </a:lnSpc>
              <a:spcBef>
                <a:spcPts val="95"/>
              </a:spcBef>
              <a:buChar char="•"/>
              <a:tabLst>
                <a:tab pos="356235" algn="l"/>
              </a:tabLst>
            </a:pPr>
            <a:r>
              <a:rPr sz="2800" spc="-5" dirty="0">
                <a:latin typeface="Times New Roman"/>
                <a:cs typeface="Times New Roman"/>
              </a:rPr>
              <a:t>Mỗi tiến trình được </a:t>
            </a:r>
            <a:r>
              <a:rPr sz="2800" spc="-10" dirty="0">
                <a:latin typeface="Times New Roman"/>
                <a:cs typeface="Times New Roman"/>
              </a:rPr>
              <a:t>nạp </a:t>
            </a:r>
            <a:r>
              <a:rPr sz="2800" spc="-5" dirty="0">
                <a:latin typeface="Times New Roman"/>
                <a:cs typeface="Times New Roman"/>
              </a:rPr>
              <a:t>vào </a:t>
            </a:r>
            <a:r>
              <a:rPr sz="2800" spc="-10" dirty="0">
                <a:latin typeface="Times New Roman"/>
                <a:cs typeface="Times New Roman"/>
              </a:rPr>
              <a:t>một </a:t>
            </a:r>
            <a:r>
              <a:rPr sz="2800" dirty="0">
                <a:latin typeface="Times New Roman"/>
                <a:cs typeface="Times New Roman"/>
              </a:rPr>
              <a:t>vùng nhớ </a:t>
            </a:r>
            <a:r>
              <a:rPr sz="2800" spc="-5" dirty="0">
                <a:latin typeface="Times New Roman"/>
                <a:cs typeface="Times New Roman"/>
              </a:rPr>
              <a:t>liên </a:t>
            </a:r>
            <a:r>
              <a:rPr sz="2800" spc="-10" dirty="0">
                <a:latin typeface="Times New Roman"/>
                <a:cs typeface="Times New Roman"/>
              </a:rPr>
              <a:t>tục đủ  </a:t>
            </a:r>
            <a:r>
              <a:rPr sz="2800" spc="-5" dirty="0">
                <a:latin typeface="Times New Roman"/>
                <a:cs typeface="Times New Roman"/>
              </a:rPr>
              <a:t>lớn </a:t>
            </a:r>
            <a:r>
              <a:rPr sz="2800" dirty="0">
                <a:latin typeface="Times New Roman"/>
                <a:cs typeface="Times New Roman"/>
              </a:rPr>
              <a:t>để </a:t>
            </a:r>
            <a:r>
              <a:rPr sz="2800" spc="-5" dirty="0">
                <a:latin typeface="Times New Roman"/>
                <a:cs typeface="Times New Roman"/>
              </a:rPr>
              <a:t>chứa </a:t>
            </a:r>
            <a:r>
              <a:rPr sz="2800" dirty="0">
                <a:latin typeface="Times New Roman"/>
                <a:cs typeface="Times New Roman"/>
              </a:rPr>
              <a:t>toàn bộ </a:t>
            </a:r>
            <a:r>
              <a:rPr sz="2800" spc="-5" dirty="0">
                <a:latin typeface="Times New Roman"/>
                <a:cs typeface="Times New Roman"/>
              </a:rPr>
              <a:t>tiến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trình.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675"/>
              </a:spcBef>
              <a:buChar char="•"/>
              <a:tabLst>
                <a:tab pos="356235" algn="l"/>
              </a:tabLst>
            </a:pPr>
            <a:r>
              <a:rPr sz="2800" spc="-5" dirty="0">
                <a:latin typeface="Times New Roman"/>
                <a:cs typeface="Times New Roman"/>
              </a:rPr>
              <a:t>Ưu điểm : việc chuyển </a:t>
            </a:r>
            <a:r>
              <a:rPr sz="2800" dirty="0">
                <a:latin typeface="Times New Roman"/>
                <a:cs typeface="Times New Roman"/>
              </a:rPr>
              <a:t>đổi địa </a:t>
            </a:r>
            <a:r>
              <a:rPr sz="2800" spc="-5" dirty="0">
                <a:latin typeface="Times New Roman"/>
                <a:cs typeface="Times New Roman"/>
              </a:rPr>
              <a:t>chỉ logic thành địa </a:t>
            </a:r>
            <a:r>
              <a:rPr sz="2800" spc="-10" dirty="0">
                <a:latin typeface="Times New Roman"/>
                <a:cs typeface="Times New Roman"/>
              </a:rPr>
              <a:t>chỉ  </a:t>
            </a:r>
            <a:r>
              <a:rPr sz="2800" spc="-5" dirty="0">
                <a:latin typeface="Times New Roman"/>
                <a:cs typeface="Times New Roman"/>
              </a:rPr>
              <a:t>vật lý </a:t>
            </a:r>
            <a:r>
              <a:rPr sz="2800" dirty="0">
                <a:latin typeface="Times New Roman"/>
                <a:cs typeface="Times New Roman"/>
              </a:rPr>
              <a:t>và </a:t>
            </a:r>
            <a:r>
              <a:rPr sz="2800" spc="-5" dirty="0">
                <a:latin typeface="Times New Roman"/>
                <a:cs typeface="Times New Roman"/>
              </a:rPr>
              <a:t>ngược lại chỉ </a:t>
            </a:r>
            <a:r>
              <a:rPr sz="2800" spc="-10" dirty="0">
                <a:latin typeface="Times New Roman"/>
                <a:cs typeface="Times New Roman"/>
              </a:rPr>
              <a:t>cần dựa </a:t>
            </a:r>
            <a:r>
              <a:rPr sz="2800" spc="-5" dirty="0">
                <a:latin typeface="Times New Roman"/>
                <a:cs typeface="Times New Roman"/>
              </a:rPr>
              <a:t>vào một công thức  đơn giản </a:t>
            </a:r>
            <a:r>
              <a:rPr sz="2800" b="1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&lt;địa chỉ vật lý&gt; = &lt;địa chỉ bắt đầu&gt; + </a:t>
            </a:r>
            <a:r>
              <a:rPr sz="2800" b="1" i="1" dirty="0">
                <a:solidFill>
                  <a:srgbClr val="0000FF"/>
                </a:solidFill>
                <a:latin typeface="Times New Roman"/>
                <a:cs typeface="Times New Roman"/>
              </a:rPr>
              <a:t>&lt;địa  </a:t>
            </a:r>
            <a:r>
              <a:rPr sz="2800" b="1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chỉ</a:t>
            </a:r>
            <a:r>
              <a:rPr sz="2800" b="1" i="1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logic&gt;</a:t>
            </a:r>
            <a:r>
              <a:rPr sz="2800" spc="-5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48150" y="215010"/>
            <a:ext cx="3390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0" spc="-5" dirty="0">
                <a:solidFill>
                  <a:srgbClr val="252599"/>
                </a:solidFill>
                <a:latin typeface="Times New Roman"/>
                <a:cs typeface="Times New Roman"/>
              </a:rPr>
              <a:t>Cấp phát </a:t>
            </a:r>
            <a:r>
              <a:rPr sz="3600" i="0" dirty="0">
                <a:solidFill>
                  <a:srgbClr val="252599"/>
                </a:solidFill>
                <a:latin typeface="Times New Roman"/>
                <a:cs typeface="Times New Roman"/>
              </a:rPr>
              <a:t>liên</a:t>
            </a:r>
            <a:r>
              <a:rPr sz="3600" i="0" spc="-75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sz="3600" i="0" dirty="0">
                <a:solidFill>
                  <a:srgbClr val="252599"/>
                </a:solidFill>
                <a:latin typeface="Times New Roman"/>
                <a:cs typeface="Times New Roman"/>
              </a:rPr>
              <a:t>tục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1620977"/>
            <a:ext cx="8455660" cy="40373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</a:tabLst>
            </a:pPr>
            <a:r>
              <a:rPr sz="2800" spc="-10" dirty="0">
                <a:latin typeface="Times New Roman"/>
                <a:cs typeface="Times New Roman"/>
              </a:rPr>
              <a:t>Cấp </a:t>
            </a:r>
            <a:r>
              <a:rPr sz="2800" dirty="0">
                <a:latin typeface="Times New Roman"/>
                <a:cs typeface="Times New Roman"/>
              </a:rPr>
              <a:t>phát </a:t>
            </a:r>
            <a:r>
              <a:rPr sz="2800" spc="-5" dirty="0">
                <a:latin typeface="Times New Roman"/>
                <a:cs typeface="Times New Roman"/>
              </a:rPr>
              <a:t>liên tục </a:t>
            </a:r>
            <a:r>
              <a:rPr sz="2800" spc="-10" dirty="0">
                <a:latin typeface="Times New Roman"/>
                <a:cs typeface="Times New Roman"/>
              </a:rPr>
              <a:t>có </a:t>
            </a:r>
            <a:r>
              <a:rPr sz="2800" spc="-5" dirty="0">
                <a:latin typeface="Times New Roman"/>
                <a:cs typeface="Times New Roman"/>
              </a:rPr>
              <a:t>nhược điểm lớn </a:t>
            </a:r>
            <a:r>
              <a:rPr sz="2800" dirty="0">
                <a:latin typeface="Times New Roman"/>
                <a:cs typeface="Times New Roman"/>
              </a:rPr>
              <a:t>nhất </a:t>
            </a:r>
            <a:r>
              <a:rPr sz="2800" spc="-5" dirty="0">
                <a:latin typeface="Times New Roman"/>
                <a:cs typeface="Times New Roman"/>
              </a:rPr>
              <a:t>là </a:t>
            </a:r>
            <a:r>
              <a:rPr sz="2800" dirty="0">
                <a:latin typeface="Times New Roman"/>
                <a:cs typeface="Times New Roman"/>
              </a:rPr>
              <a:t>không </a:t>
            </a:r>
            <a:r>
              <a:rPr sz="2800" spc="-5" dirty="0">
                <a:latin typeface="Times New Roman"/>
                <a:cs typeface="Times New Roman"/>
              </a:rPr>
              <a:t>sử  </a:t>
            </a:r>
            <a:r>
              <a:rPr sz="2800" dirty="0">
                <a:latin typeface="Times New Roman"/>
                <a:cs typeface="Times New Roman"/>
              </a:rPr>
              <a:t>dụng </a:t>
            </a:r>
            <a:r>
              <a:rPr sz="2800" spc="-5" dirty="0">
                <a:latin typeface="Times New Roman"/>
                <a:cs typeface="Times New Roman"/>
              </a:rPr>
              <a:t>hiệu </a:t>
            </a:r>
            <a:r>
              <a:rPr sz="2800" dirty="0">
                <a:latin typeface="Times New Roman"/>
                <a:cs typeface="Times New Roman"/>
              </a:rPr>
              <a:t>quả bộ nhớ do </a:t>
            </a:r>
            <a:r>
              <a:rPr sz="2800" i="1" spc="-5" dirty="0">
                <a:latin typeface="Times New Roman"/>
                <a:cs typeface="Times New Roman"/>
              </a:rPr>
              <a:t>hiện tượng </a:t>
            </a:r>
            <a:r>
              <a:rPr sz="2800" i="1" dirty="0">
                <a:latin typeface="Times New Roman"/>
                <a:cs typeface="Times New Roman"/>
              </a:rPr>
              <a:t>phân </a:t>
            </a:r>
            <a:r>
              <a:rPr sz="2800" i="1" spc="-5" dirty="0">
                <a:latin typeface="Times New Roman"/>
                <a:cs typeface="Times New Roman"/>
              </a:rPr>
              <a:t>mảnh </a:t>
            </a:r>
            <a:r>
              <a:rPr sz="2800" i="1" dirty="0">
                <a:latin typeface="Times New Roman"/>
                <a:cs typeface="Times New Roman"/>
              </a:rPr>
              <a:t>bộ</a:t>
            </a:r>
            <a:r>
              <a:rPr sz="2800" i="1" spc="-45" dirty="0">
                <a:latin typeface="Times New Roman"/>
                <a:cs typeface="Times New Roman"/>
              </a:rPr>
              <a:t> </a:t>
            </a:r>
            <a:r>
              <a:rPr sz="2800" i="1" spc="-5" dirty="0">
                <a:latin typeface="Times New Roman"/>
                <a:cs typeface="Times New Roman"/>
              </a:rPr>
              <a:t>nhớ.</a:t>
            </a:r>
            <a:endParaRPr sz="2800">
              <a:latin typeface="Times New Roman"/>
              <a:cs typeface="Times New Roman"/>
            </a:endParaRPr>
          </a:p>
          <a:p>
            <a:pPr marL="355600" marR="8255" indent="-342900" algn="just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Không thể </a:t>
            </a:r>
            <a:r>
              <a:rPr sz="2800" spc="-5" dirty="0">
                <a:latin typeface="Times New Roman"/>
                <a:cs typeface="Times New Roman"/>
              </a:rPr>
              <a:t>nạp được </a:t>
            </a:r>
            <a:r>
              <a:rPr sz="2800" spc="-10" dirty="0">
                <a:latin typeface="Times New Roman"/>
                <a:cs typeface="Times New Roman"/>
              </a:rPr>
              <a:t>một </a:t>
            </a:r>
            <a:r>
              <a:rPr sz="2800" spc="-5" dirty="0">
                <a:latin typeface="Times New Roman"/>
                <a:cs typeface="Times New Roman"/>
              </a:rPr>
              <a:t>tiến trình nào </a:t>
            </a:r>
            <a:r>
              <a:rPr sz="2800" spc="-10" dirty="0">
                <a:latin typeface="Times New Roman"/>
                <a:cs typeface="Times New Roman"/>
              </a:rPr>
              <a:t>đó </a:t>
            </a:r>
            <a:r>
              <a:rPr sz="2800" dirty="0">
                <a:latin typeface="Times New Roman"/>
                <a:cs typeface="Times New Roman"/>
              </a:rPr>
              <a:t>do </a:t>
            </a:r>
            <a:r>
              <a:rPr sz="2800" spc="-5" dirty="0">
                <a:latin typeface="Times New Roman"/>
                <a:cs typeface="Times New Roman"/>
              </a:rPr>
              <a:t>không </a:t>
            </a:r>
            <a:r>
              <a:rPr sz="2800" spc="-15" dirty="0">
                <a:latin typeface="Times New Roman"/>
                <a:cs typeface="Times New Roman"/>
              </a:rPr>
              <a:t>có  </a:t>
            </a:r>
            <a:r>
              <a:rPr sz="2800" spc="-10" dirty="0">
                <a:latin typeface="Times New Roman"/>
                <a:cs typeface="Times New Roman"/>
              </a:rPr>
              <a:t>một </a:t>
            </a:r>
            <a:r>
              <a:rPr sz="2800" dirty="0">
                <a:latin typeface="Times New Roman"/>
                <a:cs typeface="Times New Roman"/>
              </a:rPr>
              <a:t>vùng nhớ </a:t>
            </a:r>
            <a:r>
              <a:rPr sz="2800" spc="-5" dirty="0">
                <a:latin typeface="Times New Roman"/>
                <a:cs typeface="Times New Roman"/>
              </a:rPr>
              <a:t>trống liên tục </a:t>
            </a:r>
            <a:r>
              <a:rPr sz="2800" dirty="0">
                <a:latin typeface="Times New Roman"/>
                <a:cs typeface="Times New Roman"/>
              </a:rPr>
              <a:t>đủ </a:t>
            </a:r>
            <a:r>
              <a:rPr sz="2800" spc="-5" dirty="0">
                <a:latin typeface="Times New Roman"/>
                <a:cs typeface="Times New Roman"/>
              </a:rPr>
              <a:t>lớn </a:t>
            </a:r>
            <a:r>
              <a:rPr sz="2800" dirty="0">
                <a:latin typeface="Times New Roman"/>
                <a:cs typeface="Times New Roman"/>
              </a:rPr>
              <a:t>trong khi </a:t>
            </a:r>
            <a:r>
              <a:rPr sz="2800" spc="-5" dirty="0">
                <a:latin typeface="Times New Roman"/>
                <a:cs typeface="Times New Roman"/>
              </a:rPr>
              <a:t>tổng kích  </a:t>
            </a:r>
            <a:r>
              <a:rPr sz="2800" dirty="0">
                <a:latin typeface="Times New Roman"/>
                <a:cs typeface="Times New Roman"/>
              </a:rPr>
              <a:t>thước </a:t>
            </a:r>
            <a:r>
              <a:rPr sz="2800" spc="-10" dirty="0">
                <a:latin typeface="Times New Roman"/>
                <a:cs typeface="Times New Roman"/>
              </a:rPr>
              <a:t>các </a:t>
            </a:r>
            <a:r>
              <a:rPr sz="2800" spc="-5" dirty="0">
                <a:latin typeface="Times New Roman"/>
                <a:cs typeface="Times New Roman"/>
              </a:rPr>
              <a:t>vùng nhớ </a:t>
            </a:r>
            <a:r>
              <a:rPr sz="2800" dirty="0">
                <a:latin typeface="Times New Roman"/>
                <a:cs typeface="Times New Roman"/>
              </a:rPr>
              <a:t>trống đủ </a:t>
            </a:r>
            <a:r>
              <a:rPr sz="2800" spc="-5" dirty="0">
                <a:latin typeface="Times New Roman"/>
                <a:cs typeface="Times New Roman"/>
              </a:rPr>
              <a:t>để </a:t>
            </a:r>
            <a:r>
              <a:rPr sz="2800" dirty="0">
                <a:latin typeface="Times New Roman"/>
                <a:cs typeface="Times New Roman"/>
              </a:rPr>
              <a:t>thỏa </a:t>
            </a:r>
            <a:r>
              <a:rPr sz="2800" spc="-10" dirty="0">
                <a:latin typeface="Times New Roman"/>
                <a:cs typeface="Times New Roman"/>
              </a:rPr>
              <a:t>mãn </a:t>
            </a:r>
            <a:r>
              <a:rPr sz="2800" spc="-5" dirty="0">
                <a:latin typeface="Times New Roman"/>
                <a:cs typeface="Times New Roman"/>
              </a:rPr>
              <a:t>yêu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cầu.</a:t>
            </a:r>
            <a:endParaRPr sz="2800">
              <a:latin typeface="Times New Roman"/>
              <a:cs typeface="Times New Roman"/>
            </a:endParaRPr>
          </a:p>
          <a:p>
            <a:pPr marL="355600" marR="6350" indent="-342900" algn="just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Ví </a:t>
            </a:r>
            <a:r>
              <a:rPr sz="2800" dirty="0">
                <a:latin typeface="Times New Roman"/>
                <a:cs typeface="Times New Roman"/>
              </a:rPr>
              <a:t>dụ, </a:t>
            </a:r>
            <a:r>
              <a:rPr sz="2800" spc="-5" dirty="0">
                <a:latin typeface="Times New Roman"/>
                <a:cs typeface="Times New Roman"/>
              </a:rPr>
              <a:t>nếu </a:t>
            </a:r>
            <a:r>
              <a:rPr sz="2800" dirty="0">
                <a:latin typeface="Times New Roman"/>
                <a:cs typeface="Times New Roman"/>
              </a:rPr>
              <a:t>bộ nhớ </a:t>
            </a:r>
            <a:r>
              <a:rPr sz="2800" spc="-10" dirty="0">
                <a:latin typeface="Times New Roman"/>
                <a:cs typeface="Times New Roman"/>
              </a:rPr>
              <a:t>có </a:t>
            </a:r>
            <a:r>
              <a:rPr sz="2800" dirty="0">
                <a:latin typeface="Times New Roman"/>
                <a:cs typeface="Times New Roman"/>
              </a:rPr>
              <a:t>ba vùng </a:t>
            </a:r>
            <a:r>
              <a:rPr sz="2800" spc="-5" dirty="0">
                <a:latin typeface="Times New Roman"/>
                <a:cs typeface="Times New Roman"/>
              </a:rPr>
              <a:t>nhớ </a:t>
            </a:r>
            <a:r>
              <a:rPr sz="2800" dirty="0">
                <a:latin typeface="Times New Roman"/>
                <a:cs typeface="Times New Roman"/>
              </a:rPr>
              <a:t>trống </a:t>
            </a:r>
            <a:r>
              <a:rPr sz="2800" spc="-10" dirty="0">
                <a:latin typeface="Times New Roman"/>
                <a:cs typeface="Times New Roman"/>
              </a:rPr>
              <a:t>liên </a:t>
            </a:r>
            <a:r>
              <a:rPr sz="2800" dirty="0">
                <a:latin typeface="Times New Roman"/>
                <a:cs typeface="Times New Roman"/>
              </a:rPr>
              <a:t>tục </a:t>
            </a:r>
            <a:r>
              <a:rPr sz="2800" spc="-5" dirty="0">
                <a:latin typeface="Times New Roman"/>
                <a:cs typeface="Times New Roman"/>
              </a:rPr>
              <a:t>với kích  thước 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800" spc="-5" dirty="0">
                <a:latin typeface="Times New Roman"/>
                <a:cs typeface="Times New Roman"/>
              </a:rPr>
              <a:t>MB, 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sz="2800" spc="-5" dirty="0">
                <a:latin typeface="Times New Roman"/>
                <a:cs typeface="Times New Roman"/>
              </a:rPr>
              <a:t>MB, 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r>
              <a:rPr sz="2800" spc="-5" dirty="0">
                <a:latin typeface="Times New Roman"/>
                <a:cs typeface="Times New Roman"/>
              </a:rPr>
              <a:t>MB </a:t>
            </a:r>
            <a:r>
              <a:rPr sz="2800" dirty="0">
                <a:latin typeface="Times New Roman"/>
                <a:cs typeface="Times New Roman"/>
              </a:rPr>
              <a:t>thì </a:t>
            </a:r>
            <a:r>
              <a:rPr sz="2800" spc="-5" dirty="0">
                <a:latin typeface="Times New Roman"/>
                <a:cs typeface="Times New Roman"/>
              </a:rPr>
              <a:t>không </a:t>
            </a:r>
            <a:r>
              <a:rPr sz="2800" dirty="0">
                <a:latin typeface="Times New Roman"/>
                <a:cs typeface="Times New Roman"/>
              </a:rPr>
              <a:t>thể </a:t>
            </a:r>
            <a:r>
              <a:rPr sz="2800" spc="-5" dirty="0">
                <a:latin typeface="Times New Roman"/>
                <a:cs typeface="Times New Roman"/>
              </a:rPr>
              <a:t>nào nạp </a:t>
            </a:r>
            <a:r>
              <a:rPr sz="2800" spc="-10" dirty="0">
                <a:latin typeface="Times New Roman"/>
                <a:cs typeface="Times New Roman"/>
              </a:rPr>
              <a:t>một  </a:t>
            </a:r>
            <a:r>
              <a:rPr sz="2800" spc="-5" dirty="0">
                <a:latin typeface="Times New Roman"/>
                <a:cs typeface="Times New Roman"/>
              </a:rPr>
              <a:t>chương trình </a:t>
            </a:r>
            <a:r>
              <a:rPr sz="2800" spc="-10" dirty="0">
                <a:latin typeface="Times New Roman"/>
                <a:cs typeface="Times New Roman"/>
              </a:rPr>
              <a:t>có </a:t>
            </a:r>
            <a:r>
              <a:rPr sz="2800" spc="-5" dirty="0">
                <a:latin typeface="Times New Roman"/>
                <a:cs typeface="Times New Roman"/>
              </a:rPr>
              <a:t>kích thước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6</a:t>
            </a:r>
            <a:r>
              <a:rPr sz="2800" spc="-5" dirty="0">
                <a:latin typeface="Times New Roman"/>
                <a:cs typeface="Times New Roman"/>
              </a:rPr>
              <a:t>MB </a:t>
            </a:r>
            <a:r>
              <a:rPr sz="2800" spc="-10" dirty="0">
                <a:latin typeface="Times New Roman"/>
                <a:cs typeface="Times New Roman"/>
              </a:rPr>
              <a:t>mặc </a:t>
            </a:r>
            <a:r>
              <a:rPr sz="2800" spc="-5" dirty="0">
                <a:latin typeface="Times New Roman"/>
                <a:cs typeface="Times New Roman"/>
              </a:rPr>
              <a:t>dù tổng kích  thước </a:t>
            </a:r>
            <a:r>
              <a:rPr sz="2800" dirty="0">
                <a:latin typeface="Times New Roman"/>
                <a:cs typeface="Times New Roman"/>
              </a:rPr>
              <a:t>bộ nhớ trống </a:t>
            </a:r>
            <a:r>
              <a:rPr sz="2800" spc="-5" dirty="0">
                <a:latin typeface="Times New Roman"/>
                <a:cs typeface="Times New Roman"/>
              </a:rPr>
              <a:t>là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9</a:t>
            </a:r>
            <a:r>
              <a:rPr sz="2800" spc="-5" dirty="0">
                <a:latin typeface="Times New Roman"/>
                <a:cs typeface="Times New Roman"/>
              </a:rPr>
              <a:t>MB.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4736" y="213486"/>
            <a:ext cx="67246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Hiện tượng phân mảnh bộ</a:t>
            </a:r>
            <a:r>
              <a:rPr i="0" spc="20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nhớ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774901"/>
            <a:ext cx="6395085" cy="30022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Đề ra chiến lược cấp phát hợp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lý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69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Tái định vị các </a:t>
            </a:r>
            <a:r>
              <a:rPr sz="3200" spc="-5" dirty="0">
                <a:latin typeface="Times New Roman"/>
                <a:cs typeface="Times New Roman"/>
              </a:rPr>
              <a:t>tiến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trình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69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Times New Roman"/>
                <a:cs typeface="Times New Roman"/>
              </a:rPr>
              <a:t>Sử </a:t>
            </a:r>
            <a:r>
              <a:rPr sz="3200" dirty="0">
                <a:latin typeface="Times New Roman"/>
                <a:cs typeface="Times New Roman"/>
              </a:rPr>
              <a:t>dụng kỹ </a:t>
            </a:r>
            <a:r>
              <a:rPr sz="3200" spc="-5" dirty="0">
                <a:latin typeface="Times New Roman"/>
                <a:cs typeface="Times New Roman"/>
              </a:rPr>
              <a:t>thuật </a:t>
            </a:r>
            <a:r>
              <a:rPr sz="3200" dirty="0">
                <a:latin typeface="Times New Roman"/>
                <a:cs typeface="Times New Roman"/>
              </a:rPr>
              <a:t>hoán vị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(swapping)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69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Times New Roman"/>
                <a:cs typeface="Times New Roman"/>
              </a:rPr>
              <a:t>Sử </a:t>
            </a:r>
            <a:r>
              <a:rPr sz="3200" dirty="0">
                <a:latin typeface="Times New Roman"/>
                <a:cs typeface="Times New Roman"/>
              </a:rPr>
              <a:t>dụng kỹ </a:t>
            </a:r>
            <a:r>
              <a:rPr sz="3200" spc="-5" dirty="0">
                <a:latin typeface="Times New Roman"/>
                <a:cs typeface="Times New Roman"/>
              </a:rPr>
              <a:t>thuật </a:t>
            </a:r>
            <a:r>
              <a:rPr sz="3200" dirty="0">
                <a:latin typeface="Times New Roman"/>
                <a:cs typeface="Times New Roman"/>
              </a:rPr>
              <a:t>phủ lấp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(overlay)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43025" y="213486"/>
            <a:ext cx="65341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Giải quyết phân mảnh bộ</a:t>
            </a:r>
            <a:r>
              <a:rPr i="0" spc="10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nhớ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795729"/>
            <a:ext cx="8455025" cy="4994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1445" marR="571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Chọn </a:t>
            </a:r>
            <a:r>
              <a:rPr sz="2800" dirty="0">
                <a:latin typeface="Times New Roman"/>
                <a:cs typeface="Times New Roman"/>
              </a:rPr>
              <a:t>vùng </a:t>
            </a:r>
            <a:r>
              <a:rPr sz="2800" spc="-5" dirty="0">
                <a:latin typeface="Times New Roman"/>
                <a:cs typeface="Times New Roman"/>
              </a:rPr>
              <a:t>nhớ </a:t>
            </a:r>
            <a:r>
              <a:rPr sz="2800" dirty="0">
                <a:latin typeface="Times New Roman"/>
                <a:cs typeface="Times New Roman"/>
              </a:rPr>
              <a:t>trống </a:t>
            </a:r>
            <a:r>
              <a:rPr sz="2800" spc="-5" dirty="0">
                <a:latin typeface="Times New Roman"/>
                <a:cs typeface="Times New Roman"/>
              </a:rPr>
              <a:t>nào để </a:t>
            </a:r>
            <a:r>
              <a:rPr sz="2800" spc="-10" dirty="0">
                <a:latin typeface="Times New Roman"/>
                <a:cs typeface="Times New Roman"/>
              </a:rPr>
              <a:t>cấp </a:t>
            </a:r>
            <a:r>
              <a:rPr sz="2800" dirty="0">
                <a:latin typeface="Times New Roman"/>
                <a:cs typeface="Times New Roman"/>
              </a:rPr>
              <a:t>phát </a:t>
            </a:r>
            <a:r>
              <a:rPr sz="2800" spc="-10" dirty="0">
                <a:latin typeface="Times New Roman"/>
                <a:cs typeface="Times New Roman"/>
              </a:rPr>
              <a:t>cho một </a:t>
            </a:r>
            <a:r>
              <a:rPr sz="2800" spc="-5" dirty="0">
                <a:latin typeface="Times New Roman"/>
                <a:cs typeface="Times New Roman"/>
              </a:rPr>
              <a:t>tiến trình  </a:t>
            </a:r>
            <a:r>
              <a:rPr sz="2800" dirty="0">
                <a:latin typeface="Times New Roman"/>
                <a:cs typeface="Times New Roman"/>
              </a:rPr>
              <a:t>khi </a:t>
            </a:r>
            <a:r>
              <a:rPr sz="2800" spc="-10" dirty="0">
                <a:latin typeface="Times New Roman"/>
                <a:cs typeface="Times New Roman"/>
              </a:rPr>
              <a:t>có </a:t>
            </a:r>
            <a:r>
              <a:rPr sz="2800" dirty="0">
                <a:latin typeface="Times New Roman"/>
                <a:cs typeface="Times New Roman"/>
              </a:rPr>
              <a:t>nhu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cầu.</a:t>
            </a:r>
            <a:endParaRPr sz="2800">
              <a:latin typeface="Times New Roman"/>
              <a:cs typeface="Times New Roman"/>
            </a:endParaRPr>
          </a:p>
          <a:p>
            <a:pPr marL="355600" marR="6350" indent="-342900">
              <a:lnSpc>
                <a:spcPct val="100000"/>
              </a:lnSpc>
              <a:spcBef>
                <a:spcPts val="5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First-fit</a:t>
            </a:r>
            <a:r>
              <a:rPr sz="2800" spc="-5" dirty="0">
                <a:latin typeface="Times New Roman"/>
                <a:cs typeface="Times New Roman"/>
              </a:rPr>
              <a:t>: </a:t>
            </a:r>
            <a:r>
              <a:rPr sz="2800" spc="-10" dirty="0">
                <a:latin typeface="Times New Roman"/>
                <a:cs typeface="Times New Roman"/>
              </a:rPr>
              <a:t>Cấp </a:t>
            </a:r>
            <a:r>
              <a:rPr sz="2800" spc="-5" dirty="0">
                <a:latin typeface="Times New Roman"/>
                <a:cs typeface="Times New Roman"/>
              </a:rPr>
              <a:t>phát </a:t>
            </a:r>
            <a:r>
              <a:rPr sz="2800" dirty="0">
                <a:latin typeface="Times New Roman"/>
                <a:cs typeface="Times New Roman"/>
              </a:rPr>
              <a:t>vùng nhớ trống </a:t>
            </a:r>
            <a:r>
              <a:rPr sz="2800" spc="-10" dirty="0">
                <a:latin typeface="Times New Roman"/>
                <a:cs typeface="Times New Roman"/>
              </a:rPr>
              <a:t>liên </a:t>
            </a:r>
            <a:r>
              <a:rPr sz="2800" dirty="0">
                <a:latin typeface="Times New Roman"/>
                <a:cs typeface="Times New Roman"/>
              </a:rPr>
              <a:t>tục </a:t>
            </a:r>
            <a:r>
              <a:rPr sz="2800" spc="-5" dirty="0">
                <a:latin typeface="Times New Roman"/>
                <a:cs typeface="Times New Roman"/>
              </a:rPr>
              <a:t>đầu tiên </a:t>
            </a:r>
            <a:r>
              <a:rPr sz="2800" dirty="0">
                <a:latin typeface="Times New Roman"/>
                <a:cs typeface="Times New Roman"/>
              </a:rPr>
              <a:t>đủ  </a:t>
            </a:r>
            <a:r>
              <a:rPr sz="2800" spc="-5" dirty="0">
                <a:latin typeface="Times New Roman"/>
                <a:cs typeface="Times New Roman"/>
              </a:rPr>
              <a:t>lớn.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Best-fit</a:t>
            </a:r>
            <a:r>
              <a:rPr sz="2800" spc="-5" dirty="0">
                <a:latin typeface="Times New Roman"/>
                <a:cs typeface="Times New Roman"/>
              </a:rPr>
              <a:t>: </a:t>
            </a:r>
            <a:r>
              <a:rPr sz="2800" spc="-10" dirty="0">
                <a:latin typeface="Times New Roman"/>
                <a:cs typeface="Times New Roman"/>
              </a:rPr>
              <a:t>Cấp </a:t>
            </a:r>
            <a:r>
              <a:rPr sz="2800" dirty="0">
                <a:latin typeface="Times New Roman"/>
                <a:cs typeface="Times New Roman"/>
              </a:rPr>
              <a:t>phát </a:t>
            </a:r>
            <a:r>
              <a:rPr sz="2800" spc="-5" dirty="0">
                <a:latin typeface="Times New Roman"/>
                <a:cs typeface="Times New Roman"/>
              </a:rPr>
              <a:t>vùng nhớ </a:t>
            </a:r>
            <a:r>
              <a:rPr sz="2800" dirty="0">
                <a:latin typeface="Times New Roman"/>
                <a:cs typeface="Times New Roman"/>
              </a:rPr>
              <a:t>trống </a:t>
            </a:r>
            <a:r>
              <a:rPr sz="2800" spc="-5" dirty="0">
                <a:latin typeface="Times New Roman"/>
                <a:cs typeface="Times New Roman"/>
              </a:rPr>
              <a:t>liên </a:t>
            </a:r>
            <a:r>
              <a:rPr sz="2800" dirty="0">
                <a:latin typeface="Times New Roman"/>
                <a:cs typeface="Times New Roman"/>
              </a:rPr>
              <a:t>tục </a:t>
            </a:r>
            <a:r>
              <a:rPr sz="2800" spc="-5" dirty="0">
                <a:latin typeface="Times New Roman"/>
                <a:cs typeface="Times New Roman"/>
              </a:rPr>
              <a:t>nhỏ nhất đủ  lớn. Chiến lược này tạo ra lỗ </a:t>
            </a:r>
            <a:r>
              <a:rPr sz="2800" dirty="0">
                <a:latin typeface="Times New Roman"/>
                <a:cs typeface="Times New Roman"/>
              </a:rPr>
              <a:t>trống nhỏ </a:t>
            </a:r>
            <a:r>
              <a:rPr sz="2800" spc="-5" dirty="0">
                <a:latin typeface="Times New Roman"/>
                <a:cs typeface="Times New Roman"/>
              </a:rPr>
              <a:t>nhất còn thừa</a:t>
            </a:r>
            <a:r>
              <a:rPr sz="2800" spc="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lại</a:t>
            </a:r>
            <a:endParaRPr sz="2800">
              <a:latin typeface="Times New Roman"/>
              <a:cs typeface="Times New Roman"/>
            </a:endParaRPr>
          </a:p>
          <a:p>
            <a:pPr marL="355600">
              <a:lnSpc>
                <a:spcPts val="3354"/>
              </a:lnSpc>
              <a:spcBef>
                <a:spcPts val="15"/>
              </a:spcBef>
            </a:pPr>
            <a:r>
              <a:rPr sz="2800" spc="-5" dirty="0">
                <a:latin typeface="Wingdings"/>
                <a:cs typeface="Wingdings"/>
              </a:rPr>
              <a:t></a:t>
            </a:r>
            <a:r>
              <a:rPr sz="2800" spc="-5" dirty="0">
                <a:latin typeface="Times New Roman"/>
                <a:cs typeface="Times New Roman"/>
              </a:rPr>
              <a:t> phải tìm kiếm trên toàn </a:t>
            </a:r>
            <a:r>
              <a:rPr sz="2800" dirty="0">
                <a:latin typeface="Times New Roman"/>
                <a:cs typeface="Times New Roman"/>
              </a:rPr>
              <a:t>bộ </a:t>
            </a:r>
            <a:r>
              <a:rPr sz="2800" spc="-5" dirty="0">
                <a:latin typeface="Times New Roman"/>
                <a:cs typeface="Times New Roman"/>
              </a:rPr>
              <a:t>danh sách </a:t>
            </a:r>
            <a:r>
              <a:rPr sz="2800" spc="-10" dirty="0">
                <a:latin typeface="Times New Roman"/>
                <a:cs typeface="Times New Roman"/>
              </a:rPr>
              <a:t>các </a:t>
            </a:r>
            <a:r>
              <a:rPr sz="2800" dirty="0">
                <a:latin typeface="Times New Roman"/>
                <a:cs typeface="Times New Roman"/>
              </a:rPr>
              <a:t>vùng trống.</a:t>
            </a:r>
            <a:endParaRPr sz="2800">
              <a:latin typeface="Times New Roman"/>
              <a:cs typeface="Times New Roman"/>
            </a:endParaRPr>
          </a:p>
          <a:p>
            <a:pPr marL="355600" marR="7620" indent="-342900">
              <a:lnSpc>
                <a:spcPts val="3379"/>
              </a:lnSpc>
              <a:spcBef>
                <a:spcPts val="90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Worst-fit</a:t>
            </a:r>
            <a:r>
              <a:rPr sz="2800" dirty="0">
                <a:latin typeface="Times New Roman"/>
                <a:cs typeface="Times New Roman"/>
              </a:rPr>
              <a:t>: </a:t>
            </a:r>
            <a:r>
              <a:rPr sz="2800" spc="-10" dirty="0">
                <a:latin typeface="Times New Roman"/>
                <a:cs typeface="Times New Roman"/>
              </a:rPr>
              <a:t>cấp </a:t>
            </a:r>
            <a:r>
              <a:rPr sz="2800" dirty="0">
                <a:latin typeface="Times New Roman"/>
                <a:cs typeface="Times New Roman"/>
              </a:rPr>
              <a:t>phát </a:t>
            </a:r>
            <a:r>
              <a:rPr sz="2800" spc="-5" dirty="0">
                <a:latin typeface="Times New Roman"/>
                <a:cs typeface="Times New Roman"/>
              </a:rPr>
              <a:t>vùng </a:t>
            </a:r>
            <a:r>
              <a:rPr sz="2800" dirty="0">
                <a:latin typeface="Times New Roman"/>
                <a:cs typeface="Times New Roman"/>
              </a:rPr>
              <a:t>nhớ trống </a:t>
            </a:r>
            <a:r>
              <a:rPr sz="2800" spc="-5" dirty="0">
                <a:latin typeface="Times New Roman"/>
                <a:cs typeface="Times New Roman"/>
              </a:rPr>
              <a:t>liên tục lớn nhất đủ  lớn </a:t>
            </a:r>
            <a:r>
              <a:rPr sz="2800" spc="-5" dirty="0">
                <a:latin typeface="Wingdings"/>
                <a:cs typeface="Wingdings"/>
              </a:rPr>
              <a:t></a:t>
            </a:r>
            <a:r>
              <a:rPr sz="2800" spc="-5" dirty="0">
                <a:latin typeface="Times New Roman"/>
                <a:cs typeface="Times New Roman"/>
              </a:rPr>
              <a:t> phải tìm kiếm trên toàn </a:t>
            </a:r>
            <a:r>
              <a:rPr sz="2800" dirty="0">
                <a:latin typeface="Times New Roman"/>
                <a:cs typeface="Times New Roman"/>
              </a:rPr>
              <a:t>bộ </a:t>
            </a:r>
            <a:r>
              <a:rPr sz="2800" spc="-5" dirty="0">
                <a:latin typeface="Times New Roman"/>
                <a:cs typeface="Times New Roman"/>
              </a:rPr>
              <a:t>danh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sách.</a:t>
            </a:r>
            <a:endParaRPr sz="2800">
              <a:latin typeface="Times New Roman"/>
              <a:cs typeface="Times New Roman"/>
            </a:endParaRPr>
          </a:p>
          <a:p>
            <a:pPr marL="131445" marR="5080">
              <a:lnSpc>
                <a:spcPct val="100000"/>
              </a:lnSpc>
              <a:spcBef>
                <a:spcPts val="2025"/>
              </a:spcBef>
              <a:tabLst>
                <a:tab pos="1353820" algn="l"/>
                <a:tab pos="2536825" algn="l"/>
                <a:tab pos="5728335" algn="l"/>
              </a:tabLst>
            </a:pPr>
            <a:r>
              <a:rPr sz="2800" dirty="0">
                <a:latin typeface="Times New Roman"/>
                <a:cs typeface="Times New Roman"/>
              </a:rPr>
              <a:t>First-fit	</a:t>
            </a:r>
            <a:r>
              <a:rPr sz="2800" spc="-5" dirty="0">
                <a:latin typeface="Times New Roman"/>
                <a:cs typeface="Times New Roman"/>
              </a:rPr>
              <a:t>tốt</a:t>
            </a:r>
            <a:r>
              <a:rPr sz="2800" spc="3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hơn	</a:t>
            </a:r>
            <a:r>
              <a:rPr sz="2800" dirty="0">
                <a:latin typeface="Times New Roman"/>
                <a:cs typeface="Times New Roman"/>
              </a:rPr>
              <a:t>về  tốc  độ</a:t>
            </a:r>
            <a:r>
              <a:rPr sz="2800" spc="-3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và</a:t>
            </a:r>
            <a:r>
              <a:rPr sz="2800" spc="3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Best-fit	tối ưu </a:t>
            </a:r>
            <a:r>
              <a:rPr sz="2800" dirty="0">
                <a:latin typeface="Times New Roman"/>
                <a:cs typeface="Times New Roman"/>
              </a:rPr>
              <a:t>hóa </a:t>
            </a:r>
            <a:r>
              <a:rPr sz="2800" spc="-5" dirty="0">
                <a:latin typeface="Times New Roman"/>
                <a:cs typeface="Times New Roman"/>
              </a:rPr>
              <a:t>việc sử  dụng bộ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nhớ.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9482" y="213486"/>
            <a:ext cx="70904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Đề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ra chiến lược cấp phát </a:t>
            </a: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hợp</a:t>
            </a:r>
            <a:r>
              <a:rPr i="0" spc="50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dirty="0">
                <a:solidFill>
                  <a:srgbClr val="252599"/>
                </a:solidFill>
                <a:latin typeface="Times New Roman"/>
                <a:cs typeface="Times New Roman"/>
              </a:rPr>
              <a:t>lý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531168"/>
            <a:ext cx="8074659" cy="451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715" indent="-342900" algn="just">
              <a:lnSpc>
                <a:spcPct val="150100"/>
              </a:lnSpc>
              <a:spcBef>
                <a:spcPts val="100"/>
              </a:spcBef>
              <a:buChar char="•"/>
              <a:tabLst>
                <a:tab pos="356235" algn="l"/>
              </a:tabLst>
            </a:pPr>
            <a:r>
              <a:rPr sz="3200" spc="-5" dirty="0">
                <a:latin typeface="Times New Roman"/>
                <a:cs typeface="Times New Roman"/>
              </a:rPr>
              <a:t>Kết hợp </a:t>
            </a:r>
            <a:r>
              <a:rPr sz="3200" dirty="0">
                <a:latin typeface="Times New Roman"/>
                <a:cs typeface="Times New Roman"/>
              </a:rPr>
              <a:t>các mảnh bộ nhớ </a:t>
            </a:r>
            <a:r>
              <a:rPr sz="3200" spc="-5" dirty="0">
                <a:latin typeface="Times New Roman"/>
                <a:cs typeface="Times New Roman"/>
              </a:rPr>
              <a:t>trống nhỏ </a:t>
            </a:r>
            <a:r>
              <a:rPr sz="3200" dirty="0">
                <a:latin typeface="Times New Roman"/>
                <a:cs typeface="Times New Roman"/>
              </a:rPr>
              <a:t>rời rạc  thành một </a:t>
            </a:r>
            <a:r>
              <a:rPr sz="3200" spc="5" dirty="0">
                <a:latin typeface="Times New Roman"/>
                <a:cs typeface="Times New Roman"/>
              </a:rPr>
              <a:t>vùng nhớ </a:t>
            </a:r>
            <a:r>
              <a:rPr sz="3200" dirty="0">
                <a:latin typeface="Times New Roman"/>
                <a:cs typeface="Times New Roman"/>
              </a:rPr>
              <a:t>trống </a:t>
            </a:r>
            <a:r>
              <a:rPr sz="3200" spc="-5" dirty="0">
                <a:latin typeface="Times New Roman"/>
                <a:cs typeface="Times New Roman"/>
              </a:rPr>
              <a:t>lớn </a:t>
            </a:r>
            <a:r>
              <a:rPr sz="3200" dirty="0">
                <a:latin typeface="Times New Roman"/>
                <a:cs typeface="Times New Roman"/>
              </a:rPr>
              <a:t>liên</a:t>
            </a:r>
            <a:r>
              <a:rPr sz="3200" spc="-1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tục.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50000"/>
              </a:lnSpc>
              <a:spcBef>
                <a:spcPts val="770"/>
              </a:spcBef>
              <a:buChar char="•"/>
              <a:tabLst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Đòi hỏi nhiều </a:t>
            </a:r>
            <a:r>
              <a:rPr sz="3200" spc="-10" dirty="0">
                <a:latin typeface="Times New Roman"/>
                <a:cs typeface="Times New Roman"/>
              </a:rPr>
              <a:t>thời </a:t>
            </a:r>
            <a:r>
              <a:rPr sz="3200" dirty="0">
                <a:latin typeface="Times New Roman"/>
                <a:cs typeface="Times New Roman"/>
              </a:rPr>
              <a:t>gian </a:t>
            </a:r>
            <a:r>
              <a:rPr sz="3200" spc="-5" dirty="0">
                <a:latin typeface="Times New Roman"/>
                <a:cs typeface="Times New Roman"/>
              </a:rPr>
              <a:t>xử lý, ngoài </a:t>
            </a:r>
            <a:r>
              <a:rPr sz="3200" dirty="0">
                <a:latin typeface="Times New Roman"/>
                <a:cs typeface="Times New Roman"/>
              </a:rPr>
              <a:t>ra sự kết  buộc địa </a:t>
            </a:r>
            <a:r>
              <a:rPr sz="3200" spc="5" dirty="0">
                <a:latin typeface="Times New Roman"/>
                <a:cs typeface="Times New Roman"/>
              </a:rPr>
              <a:t>chỉ </a:t>
            </a:r>
            <a:r>
              <a:rPr sz="3200" dirty="0">
                <a:latin typeface="Times New Roman"/>
                <a:cs typeface="Times New Roman"/>
              </a:rPr>
              <a:t>phải </a:t>
            </a:r>
            <a:r>
              <a:rPr sz="3200" spc="-5" dirty="0">
                <a:latin typeface="Times New Roman"/>
                <a:cs typeface="Times New Roman"/>
              </a:rPr>
              <a:t>thực </a:t>
            </a:r>
            <a:r>
              <a:rPr sz="3200" dirty="0">
                <a:latin typeface="Times New Roman"/>
                <a:cs typeface="Times New Roman"/>
              </a:rPr>
              <a:t>hiện vào </a:t>
            </a:r>
            <a:r>
              <a:rPr sz="3200" spc="-5" dirty="0">
                <a:latin typeface="Times New Roman"/>
                <a:cs typeface="Times New Roman"/>
              </a:rPr>
              <a:t>thời </a:t>
            </a:r>
            <a:r>
              <a:rPr sz="3200" dirty="0">
                <a:latin typeface="Times New Roman"/>
                <a:cs typeface="Times New Roman"/>
              </a:rPr>
              <a:t>điểm xử </a:t>
            </a:r>
            <a:r>
              <a:rPr sz="3200" spc="-15" dirty="0">
                <a:latin typeface="Times New Roman"/>
                <a:cs typeface="Times New Roman"/>
              </a:rPr>
              <a:t>lý  </a:t>
            </a:r>
            <a:r>
              <a:rPr sz="3200" dirty="0">
                <a:latin typeface="Times New Roman"/>
                <a:cs typeface="Times New Roman"/>
              </a:rPr>
              <a:t>vì các </a:t>
            </a:r>
            <a:r>
              <a:rPr sz="3200" spc="-5" dirty="0">
                <a:latin typeface="Times New Roman"/>
                <a:cs typeface="Times New Roman"/>
              </a:rPr>
              <a:t>tiến trình có thể </a:t>
            </a:r>
            <a:r>
              <a:rPr sz="3200" dirty="0">
                <a:latin typeface="Times New Roman"/>
                <a:cs typeface="Times New Roman"/>
              </a:rPr>
              <a:t>bị di </a:t>
            </a:r>
            <a:r>
              <a:rPr sz="3200" spc="-5" dirty="0">
                <a:latin typeface="Times New Roman"/>
                <a:cs typeface="Times New Roman"/>
              </a:rPr>
              <a:t>chuyển trong </a:t>
            </a:r>
            <a:r>
              <a:rPr sz="3200" dirty="0">
                <a:latin typeface="Times New Roman"/>
                <a:cs typeface="Times New Roman"/>
              </a:rPr>
              <a:t>quá  trình </a:t>
            </a:r>
            <a:r>
              <a:rPr sz="3200" spc="5" dirty="0">
                <a:latin typeface="Times New Roman"/>
                <a:cs typeface="Times New Roman"/>
              </a:rPr>
              <a:t>dồn </a:t>
            </a:r>
            <a:r>
              <a:rPr sz="3200" dirty="0">
                <a:latin typeface="Times New Roman"/>
                <a:cs typeface="Times New Roman"/>
              </a:rPr>
              <a:t>bộ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nhớ.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2058" y="215010"/>
            <a:ext cx="4864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0" dirty="0">
                <a:solidFill>
                  <a:srgbClr val="252599"/>
                </a:solidFill>
                <a:latin typeface="Times New Roman"/>
                <a:cs typeface="Times New Roman"/>
              </a:rPr>
              <a:t>Tái </a:t>
            </a:r>
            <a:r>
              <a:rPr sz="3600" i="0" spc="-5" dirty="0">
                <a:solidFill>
                  <a:srgbClr val="252599"/>
                </a:solidFill>
                <a:latin typeface="Times New Roman"/>
                <a:cs typeface="Times New Roman"/>
              </a:rPr>
              <a:t>định </a:t>
            </a:r>
            <a:r>
              <a:rPr sz="3600" i="0" dirty="0">
                <a:solidFill>
                  <a:srgbClr val="252599"/>
                </a:solidFill>
                <a:latin typeface="Times New Roman"/>
                <a:cs typeface="Times New Roman"/>
              </a:rPr>
              <a:t>vị các tiến</a:t>
            </a:r>
            <a:r>
              <a:rPr sz="3600" i="0" spc="-75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sz="3600" i="0" spc="-5" dirty="0">
                <a:solidFill>
                  <a:srgbClr val="252599"/>
                </a:solidFill>
                <a:latin typeface="Times New Roman"/>
                <a:cs typeface="Times New Roman"/>
              </a:rPr>
              <a:t>trình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25623" y="1693164"/>
            <a:ext cx="4244340" cy="4631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94328" y="93675"/>
            <a:ext cx="21082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0" spc="-5" dirty="0">
                <a:solidFill>
                  <a:srgbClr val="252599"/>
                </a:solidFill>
                <a:latin typeface="Times New Roman"/>
                <a:cs typeface="Times New Roman"/>
              </a:rPr>
              <a:t>Relocation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403603"/>
            <a:ext cx="8212835" cy="5254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3729" y="245110"/>
            <a:ext cx="23393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Relocation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789" y="229361"/>
            <a:ext cx="80410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Sử </a:t>
            </a: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dụng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kỹ thuật </a:t>
            </a:r>
            <a:r>
              <a:rPr i="0" dirty="0">
                <a:solidFill>
                  <a:srgbClr val="252599"/>
                </a:solidFill>
                <a:latin typeface="Times New Roman"/>
                <a:cs typeface="Times New Roman"/>
              </a:rPr>
              <a:t>hoán vị</a:t>
            </a:r>
            <a:r>
              <a:rPr i="0" spc="40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(swapping)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0977"/>
            <a:ext cx="8074659" cy="4019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  <a:buChar char="•"/>
              <a:tabLst>
                <a:tab pos="356235" algn="l"/>
              </a:tabLst>
            </a:pPr>
            <a:r>
              <a:rPr sz="2800" spc="-5" dirty="0">
                <a:latin typeface="Times New Roman"/>
                <a:cs typeface="Times New Roman"/>
              </a:rPr>
              <a:t>Chuyển </a:t>
            </a:r>
            <a:r>
              <a:rPr sz="2800" spc="-10" dirty="0">
                <a:latin typeface="Times New Roman"/>
                <a:cs typeface="Times New Roman"/>
              </a:rPr>
              <a:t>tạm một </a:t>
            </a:r>
            <a:r>
              <a:rPr sz="2800" spc="-5" dirty="0">
                <a:latin typeface="Times New Roman"/>
                <a:cs typeface="Times New Roman"/>
              </a:rPr>
              <a:t>vài tiến </a:t>
            </a:r>
            <a:r>
              <a:rPr sz="2800" dirty="0">
                <a:latin typeface="Times New Roman"/>
                <a:cs typeface="Times New Roman"/>
              </a:rPr>
              <a:t>trình </a:t>
            </a:r>
            <a:r>
              <a:rPr sz="2800" spc="-5" dirty="0">
                <a:latin typeface="Times New Roman"/>
                <a:cs typeface="Times New Roman"/>
              </a:rPr>
              <a:t>đang </a:t>
            </a:r>
            <a:r>
              <a:rPr sz="2800" dirty="0">
                <a:latin typeface="Times New Roman"/>
                <a:cs typeface="Times New Roman"/>
              </a:rPr>
              <a:t>trong </a:t>
            </a:r>
            <a:r>
              <a:rPr sz="2800" spc="-5" dirty="0">
                <a:latin typeface="Times New Roman"/>
                <a:cs typeface="Times New Roman"/>
              </a:rPr>
              <a:t>trạng thái  blocked hoặc ready ra </a:t>
            </a:r>
            <a:r>
              <a:rPr sz="2800" dirty="0">
                <a:latin typeface="Times New Roman"/>
                <a:cs typeface="Times New Roman"/>
              </a:rPr>
              <a:t>bộ nhớ phụ, </a:t>
            </a:r>
            <a:r>
              <a:rPr sz="2800" spc="-5" dirty="0">
                <a:latin typeface="Times New Roman"/>
                <a:cs typeface="Times New Roman"/>
              </a:rPr>
              <a:t>giải </a:t>
            </a:r>
            <a:r>
              <a:rPr sz="2800" dirty="0">
                <a:latin typeface="Times New Roman"/>
                <a:cs typeface="Times New Roman"/>
              </a:rPr>
              <a:t>phóng bộ </a:t>
            </a:r>
            <a:r>
              <a:rPr sz="2800" spc="-5" dirty="0">
                <a:latin typeface="Times New Roman"/>
                <a:cs typeface="Times New Roman"/>
              </a:rPr>
              <a:t>nhớ  chính </a:t>
            </a:r>
            <a:r>
              <a:rPr sz="2800" dirty="0">
                <a:latin typeface="Times New Roman"/>
                <a:cs typeface="Times New Roman"/>
              </a:rPr>
              <a:t>để </a:t>
            </a:r>
            <a:r>
              <a:rPr sz="2800" spc="-10" dirty="0">
                <a:latin typeface="Times New Roman"/>
                <a:cs typeface="Times New Roman"/>
              </a:rPr>
              <a:t>có </a:t>
            </a:r>
            <a:r>
              <a:rPr sz="2800" dirty="0">
                <a:latin typeface="Times New Roman"/>
                <a:cs typeface="Times New Roman"/>
              </a:rPr>
              <a:t>vùng </a:t>
            </a:r>
            <a:r>
              <a:rPr sz="2800" spc="-5" dirty="0">
                <a:latin typeface="Times New Roman"/>
                <a:cs typeface="Times New Roman"/>
              </a:rPr>
              <a:t>nhớ </a:t>
            </a:r>
            <a:r>
              <a:rPr sz="2800" dirty="0">
                <a:latin typeface="Times New Roman"/>
                <a:cs typeface="Times New Roman"/>
              </a:rPr>
              <a:t>trống </a:t>
            </a:r>
            <a:r>
              <a:rPr sz="2800" spc="-10" dirty="0">
                <a:latin typeface="Times New Roman"/>
                <a:cs typeface="Times New Roman"/>
              </a:rPr>
              <a:t>liên </a:t>
            </a:r>
            <a:r>
              <a:rPr sz="2800" dirty="0">
                <a:latin typeface="Times New Roman"/>
                <a:cs typeface="Times New Roman"/>
              </a:rPr>
              <a:t>tục đủ </a:t>
            </a:r>
            <a:r>
              <a:rPr sz="2800" spc="-5" dirty="0">
                <a:latin typeface="Times New Roman"/>
                <a:cs typeface="Times New Roman"/>
              </a:rPr>
              <a:t>lớn cho việc  nạp chương </a:t>
            </a:r>
            <a:r>
              <a:rPr sz="2800" dirty="0">
                <a:latin typeface="Times New Roman"/>
                <a:cs typeface="Times New Roman"/>
              </a:rPr>
              <a:t>trình </a:t>
            </a:r>
            <a:r>
              <a:rPr sz="2800" spc="-10" dirty="0">
                <a:latin typeface="Times New Roman"/>
                <a:cs typeface="Times New Roman"/>
              </a:rPr>
              <a:t>mới </a:t>
            </a:r>
            <a:r>
              <a:rPr sz="2800" spc="-5" dirty="0">
                <a:latin typeface="Times New Roman"/>
                <a:cs typeface="Times New Roman"/>
              </a:rPr>
              <a:t>(swap</a:t>
            </a:r>
            <a:r>
              <a:rPr sz="2800" dirty="0">
                <a:latin typeface="Times New Roman"/>
                <a:cs typeface="Times New Roman"/>
              </a:rPr>
              <a:t> out).</a:t>
            </a:r>
            <a:endParaRPr sz="2800">
              <a:latin typeface="Times New Roman"/>
              <a:cs typeface="Times New Roman"/>
            </a:endParaRPr>
          </a:p>
          <a:p>
            <a:pPr marL="355600" marR="5715" indent="-342900" algn="just">
              <a:lnSpc>
                <a:spcPct val="100000"/>
              </a:lnSpc>
              <a:spcBef>
                <a:spcPts val="605"/>
              </a:spcBef>
              <a:buChar char="•"/>
              <a:tabLst>
                <a:tab pos="356235" algn="l"/>
              </a:tabLst>
            </a:pPr>
            <a:r>
              <a:rPr sz="2800" spc="-5" dirty="0">
                <a:latin typeface="Times New Roman"/>
                <a:cs typeface="Times New Roman"/>
              </a:rPr>
              <a:t>Sau này chương trình bị chuyển tạm ra bộ nhớ phụ </a:t>
            </a:r>
            <a:r>
              <a:rPr sz="2800" dirty="0">
                <a:latin typeface="Times New Roman"/>
                <a:cs typeface="Times New Roman"/>
              </a:rPr>
              <a:t>sẽ  </a:t>
            </a:r>
            <a:r>
              <a:rPr sz="2800" spc="-5" dirty="0">
                <a:latin typeface="Times New Roman"/>
                <a:cs typeface="Times New Roman"/>
              </a:rPr>
              <a:t>được nạp trở lại vào </a:t>
            </a:r>
            <a:r>
              <a:rPr sz="2800" dirty="0">
                <a:latin typeface="Times New Roman"/>
                <a:cs typeface="Times New Roman"/>
              </a:rPr>
              <a:t>bộ nhớ </a:t>
            </a:r>
            <a:r>
              <a:rPr sz="2800" spc="-5" dirty="0">
                <a:latin typeface="Times New Roman"/>
                <a:cs typeface="Times New Roman"/>
              </a:rPr>
              <a:t>chính </a:t>
            </a:r>
            <a:r>
              <a:rPr sz="2800" dirty="0">
                <a:latin typeface="Times New Roman"/>
                <a:cs typeface="Times New Roman"/>
              </a:rPr>
              <a:t>để </a:t>
            </a:r>
            <a:r>
              <a:rPr sz="2800" spc="-5" dirty="0">
                <a:latin typeface="Times New Roman"/>
                <a:cs typeface="Times New Roman"/>
              </a:rPr>
              <a:t>tiếp </a:t>
            </a:r>
            <a:r>
              <a:rPr sz="2800" dirty="0">
                <a:latin typeface="Times New Roman"/>
                <a:cs typeface="Times New Roman"/>
              </a:rPr>
              <a:t>tục </a:t>
            </a:r>
            <a:r>
              <a:rPr sz="2800" spc="-5" dirty="0">
                <a:latin typeface="Times New Roman"/>
                <a:cs typeface="Times New Roman"/>
              </a:rPr>
              <a:t>thực thi  (swap</a:t>
            </a:r>
            <a:r>
              <a:rPr sz="2800" dirty="0">
                <a:latin typeface="Times New Roman"/>
                <a:cs typeface="Times New Roman"/>
              </a:rPr>
              <a:t> in).</a:t>
            </a:r>
            <a:endParaRPr sz="2800">
              <a:latin typeface="Times New Roman"/>
              <a:cs typeface="Times New Roman"/>
            </a:endParaRPr>
          </a:p>
          <a:p>
            <a:pPr marL="355600" marR="9525" indent="-342900" algn="just">
              <a:lnSpc>
                <a:spcPct val="100000"/>
              </a:lnSpc>
              <a:spcBef>
                <a:spcPts val="600"/>
              </a:spcBef>
              <a:buChar char="•"/>
              <a:tabLst>
                <a:tab pos="356235" algn="l"/>
              </a:tabLst>
            </a:pPr>
            <a:r>
              <a:rPr sz="2800" spc="-5" dirty="0">
                <a:latin typeface="Times New Roman"/>
                <a:cs typeface="Times New Roman"/>
              </a:rPr>
              <a:t>Hệ </a:t>
            </a:r>
            <a:r>
              <a:rPr sz="2800" dirty="0">
                <a:latin typeface="Times New Roman"/>
                <a:cs typeface="Times New Roman"/>
              </a:rPr>
              <a:t>thống bị </a:t>
            </a:r>
            <a:r>
              <a:rPr sz="2800" spc="-5" dirty="0">
                <a:latin typeface="Times New Roman"/>
                <a:cs typeface="Times New Roman"/>
              </a:rPr>
              <a:t>chậm lại </a:t>
            </a:r>
            <a:r>
              <a:rPr sz="2800" dirty="0">
                <a:latin typeface="Times New Roman"/>
                <a:cs typeface="Times New Roman"/>
              </a:rPr>
              <a:t>do </a:t>
            </a:r>
            <a:r>
              <a:rPr sz="2800" spc="-5" dirty="0">
                <a:latin typeface="Times New Roman"/>
                <a:cs typeface="Times New Roman"/>
              </a:rPr>
              <a:t>thời gian </a:t>
            </a:r>
            <a:r>
              <a:rPr sz="2800" dirty="0">
                <a:latin typeface="Times New Roman"/>
                <a:cs typeface="Times New Roman"/>
              </a:rPr>
              <a:t>hoán </a:t>
            </a:r>
            <a:r>
              <a:rPr sz="2800" spc="-5" dirty="0">
                <a:latin typeface="Times New Roman"/>
                <a:cs typeface="Times New Roman"/>
              </a:rPr>
              <a:t>vị </a:t>
            </a:r>
            <a:r>
              <a:rPr sz="2800" spc="-10" dirty="0">
                <a:latin typeface="Times New Roman"/>
                <a:cs typeface="Times New Roman"/>
              </a:rPr>
              <a:t>một  </a:t>
            </a:r>
            <a:r>
              <a:rPr sz="2800" spc="-5" dirty="0">
                <a:latin typeface="Times New Roman"/>
                <a:cs typeface="Times New Roman"/>
              </a:rPr>
              <a:t>chương trình cũng </a:t>
            </a:r>
            <a:r>
              <a:rPr sz="2800" dirty="0">
                <a:latin typeface="Times New Roman"/>
                <a:cs typeface="Times New Roman"/>
              </a:rPr>
              <a:t>khá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lớn.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87673" y="291211"/>
            <a:ext cx="21691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Swapping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795729"/>
            <a:ext cx="8607425" cy="4171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Nâng </a:t>
            </a:r>
            <a:r>
              <a:rPr sz="2800" spc="-10" dirty="0">
                <a:latin typeface="Times New Roman"/>
                <a:cs typeface="Times New Roman"/>
              </a:rPr>
              <a:t>cao mức </a:t>
            </a:r>
            <a:r>
              <a:rPr sz="2800" spc="-5" dirty="0">
                <a:latin typeface="Times New Roman"/>
                <a:cs typeface="Times New Roman"/>
              </a:rPr>
              <a:t>độ đa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chương</a:t>
            </a:r>
            <a:endParaRPr sz="2800">
              <a:latin typeface="Times New Roman"/>
              <a:cs typeface="Times New Roman"/>
            </a:endParaRPr>
          </a:p>
          <a:p>
            <a:pPr marL="355600" marR="5715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  <a:tab pos="1024255" algn="l"/>
                <a:tab pos="1693545" algn="l"/>
                <a:tab pos="2503170" algn="l"/>
                <a:tab pos="3353435" algn="l"/>
                <a:tab pos="4277360" algn="l"/>
                <a:tab pos="4769485" algn="l"/>
                <a:tab pos="5261610" algn="l"/>
                <a:tab pos="5941695" algn="l"/>
                <a:tab pos="6955155" algn="l"/>
                <a:tab pos="7447915" algn="l"/>
                <a:tab pos="7877175" algn="l"/>
              </a:tabLst>
            </a:pPr>
            <a:r>
              <a:rPr sz="2800" spc="-5" dirty="0">
                <a:latin typeface="Times New Roman"/>
                <a:cs typeface="Times New Roman"/>
              </a:rPr>
              <a:t>Khi	tiến	tr</a:t>
            </a:r>
            <a:r>
              <a:rPr sz="2800" dirty="0">
                <a:latin typeface="Times New Roman"/>
                <a:cs typeface="Times New Roman"/>
              </a:rPr>
              <a:t>ì</a:t>
            </a:r>
            <a:r>
              <a:rPr sz="2800" spc="-5" dirty="0">
                <a:latin typeface="Times New Roman"/>
                <a:cs typeface="Times New Roman"/>
              </a:rPr>
              <a:t>nh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được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Times New Roman"/>
                <a:cs typeface="Times New Roman"/>
              </a:rPr>
              <a:t>m</a:t>
            </a:r>
            <a:r>
              <a:rPr sz="2800" spc="-5" dirty="0">
                <a:latin typeface="Times New Roman"/>
                <a:cs typeface="Times New Roman"/>
              </a:rPr>
              <a:t>ang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lại</a:t>
            </a:r>
            <a:r>
              <a:rPr sz="2800" dirty="0">
                <a:latin typeface="Times New Roman"/>
                <a:cs typeface="Times New Roman"/>
              </a:rPr>
              <a:t>	b</a:t>
            </a:r>
            <a:r>
              <a:rPr sz="2800" spc="-5" dirty="0">
                <a:latin typeface="Times New Roman"/>
                <a:cs typeface="Times New Roman"/>
              </a:rPr>
              <a:t>ộ</a:t>
            </a:r>
            <a:r>
              <a:rPr sz="2800" dirty="0">
                <a:latin typeface="Times New Roman"/>
                <a:cs typeface="Times New Roman"/>
              </a:rPr>
              <a:t>	nh</a:t>
            </a:r>
            <a:r>
              <a:rPr sz="2800" spc="-5" dirty="0">
                <a:latin typeface="Times New Roman"/>
                <a:cs typeface="Times New Roman"/>
              </a:rPr>
              <a:t>ớ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c</a:t>
            </a:r>
            <a:r>
              <a:rPr sz="2800" spc="-20" dirty="0">
                <a:latin typeface="Times New Roman"/>
                <a:cs typeface="Times New Roman"/>
              </a:rPr>
              <a:t>h</a:t>
            </a:r>
            <a:r>
              <a:rPr sz="2800" spc="-5" dirty="0">
                <a:latin typeface="Times New Roman"/>
                <a:cs typeface="Times New Roman"/>
              </a:rPr>
              <a:t>í</a:t>
            </a:r>
            <a:r>
              <a:rPr sz="2800" dirty="0">
                <a:latin typeface="Times New Roman"/>
                <a:cs typeface="Times New Roman"/>
              </a:rPr>
              <a:t>n</a:t>
            </a:r>
            <a:r>
              <a:rPr sz="2800" spc="-5" dirty="0">
                <a:latin typeface="Times New Roman"/>
                <a:cs typeface="Times New Roman"/>
              </a:rPr>
              <a:t>h,</a:t>
            </a:r>
            <a:r>
              <a:rPr sz="2800" dirty="0">
                <a:latin typeface="Times New Roman"/>
                <a:cs typeface="Times New Roman"/>
              </a:rPr>
              <a:t>	n</a:t>
            </a:r>
            <a:r>
              <a:rPr sz="2800" spc="-5" dirty="0">
                <a:latin typeface="Times New Roman"/>
                <a:cs typeface="Times New Roman"/>
              </a:rPr>
              <a:t>ó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sẽ</a:t>
            </a:r>
            <a:r>
              <a:rPr sz="2800" dirty="0">
                <a:latin typeface="Times New Roman"/>
                <a:cs typeface="Times New Roman"/>
              </a:rPr>
              <a:t>	đ</a:t>
            </a:r>
            <a:r>
              <a:rPr sz="2800" spc="-5" dirty="0">
                <a:latin typeface="Times New Roman"/>
                <a:cs typeface="Times New Roman"/>
              </a:rPr>
              <a:t>ược  nạp vào </a:t>
            </a:r>
            <a:r>
              <a:rPr sz="2800" dirty="0">
                <a:latin typeface="Times New Roman"/>
                <a:cs typeface="Times New Roman"/>
              </a:rPr>
              <a:t>vùng nhớ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nào?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15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spc="-5" dirty="0">
                <a:latin typeface="Times New Roman"/>
                <a:cs typeface="Times New Roman"/>
              </a:rPr>
              <a:t>Kết </a:t>
            </a:r>
            <a:r>
              <a:rPr sz="2400" dirty="0">
                <a:latin typeface="Times New Roman"/>
                <a:cs typeface="Times New Roman"/>
              </a:rPr>
              <a:t>buộc lúc nạp </a:t>
            </a: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 phải đưa vào vùng nhớ cũ của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nó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ts val="2875"/>
              </a:lnSpc>
              <a:buChar char="–"/>
              <a:tabLst>
                <a:tab pos="756285" algn="l"/>
                <a:tab pos="756920" algn="l"/>
              </a:tabLst>
            </a:pPr>
            <a:r>
              <a:rPr sz="2400" spc="-5" dirty="0">
                <a:latin typeface="Times New Roman"/>
                <a:cs typeface="Times New Roman"/>
              </a:rPr>
              <a:t>Kết buộc </a:t>
            </a:r>
            <a:r>
              <a:rPr sz="2400" dirty="0">
                <a:latin typeface="Times New Roman"/>
                <a:cs typeface="Times New Roman"/>
              </a:rPr>
              <a:t>lúc thi hành </a:t>
            </a: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 thay </a:t>
            </a:r>
            <a:r>
              <a:rPr sz="2400" spc="-5" dirty="0">
                <a:latin typeface="Times New Roman"/>
                <a:cs typeface="Times New Roman"/>
              </a:rPr>
              <a:t>đổi </a:t>
            </a:r>
            <a:r>
              <a:rPr sz="2400" dirty="0">
                <a:latin typeface="Times New Roman"/>
                <a:cs typeface="Times New Roman"/>
              </a:rPr>
              <a:t>thanh </a:t>
            </a:r>
            <a:r>
              <a:rPr sz="2400" spc="-5" dirty="0">
                <a:latin typeface="Times New Roman"/>
                <a:cs typeface="Times New Roman"/>
              </a:rPr>
              <a:t>ghi </a:t>
            </a:r>
            <a:r>
              <a:rPr sz="2400" dirty="0">
                <a:latin typeface="Times New Roman"/>
                <a:cs typeface="Times New Roman"/>
              </a:rPr>
              <a:t>tái định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vị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336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Cần sử </a:t>
            </a:r>
            <a:r>
              <a:rPr sz="2800" dirty="0">
                <a:latin typeface="Times New Roman"/>
                <a:cs typeface="Times New Roman"/>
              </a:rPr>
              <a:t>dụng bộ nhớ phụ đủ </a:t>
            </a:r>
            <a:r>
              <a:rPr sz="2800" spc="-5" dirty="0">
                <a:latin typeface="Times New Roman"/>
                <a:cs typeface="Times New Roman"/>
              </a:rPr>
              <a:t>lớn </a:t>
            </a:r>
            <a:r>
              <a:rPr sz="2800" dirty="0">
                <a:latin typeface="Times New Roman"/>
                <a:cs typeface="Times New Roman"/>
              </a:rPr>
              <a:t>để </a:t>
            </a:r>
            <a:r>
              <a:rPr sz="2800" spc="-5" dirty="0">
                <a:latin typeface="Times New Roman"/>
                <a:cs typeface="Times New Roman"/>
              </a:rPr>
              <a:t>lưu các tiến trình </a:t>
            </a:r>
            <a:r>
              <a:rPr sz="2800" dirty="0">
                <a:latin typeface="Times New Roman"/>
                <a:cs typeface="Times New Roman"/>
              </a:rPr>
              <a:t>bị  </a:t>
            </a:r>
            <a:r>
              <a:rPr sz="2800" spc="-5" dirty="0">
                <a:latin typeface="Times New Roman"/>
                <a:cs typeface="Times New Roman"/>
              </a:rPr>
              <a:t>khóa.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ts val="3250"/>
              </a:lnSpc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Thời</a:t>
            </a:r>
            <a:r>
              <a:rPr sz="2800" spc="19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gian</a:t>
            </a:r>
            <a:r>
              <a:rPr sz="2800" spc="1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swap</a:t>
            </a:r>
            <a:r>
              <a:rPr sz="2800" spc="19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chủ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yếu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là</a:t>
            </a:r>
            <a:r>
              <a:rPr sz="2800" spc="19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thời</a:t>
            </a:r>
            <a:r>
              <a:rPr sz="2800" spc="18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gian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chuyển</a:t>
            </a:r>
            <a:r>
              <a:rPr sz="2800" spc="19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tiến</a:t>
            </a:r>
            <a:r>
              <a:rPr sz="2800" spc="1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trình</a:t>
            </a:r>
            <a:r>
              <a:rPr sz="2800" spc="2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từ</a:t>
            </a:r>
            <a:endParaRPr sz="2800">
              <a:latin typeface="Times New Roman"/>
              <a:cs typeface="Times New Roman"/>
            </a:endParaRPr>
          </a:p>
          <a:p>
            <a:pPr marL="355600" marR="8255">
              <a:lnSpc>
                <a:spcPct val="100000"/>
              </a:lnSpc>
              <a:spcBef>
                <a:spcPts val="10"/>
              </a:spcBef>
              <a:tabLst>
                <a:tab pos="1217930" algn="l"/>
                <a:tab pos="1910080" algn="l"/>
                <a:tab pos="2850515" algn="l"/>
                <a:tab pos="3512185" algn="l"/>
                <a:tab pos="4018279" algn="l"/>
                <a:tab pos="4711700" algn="l"/>
                <a:tab pos="5396230" algn="l"/>
                <a:tab pos="5894070" algn="l"/>
                <a:tab pos="6595745" algn="l"/>
                <a:tab pos="7278370" algn="l"/>
                <a:tab pos="8100059" algn="l"/>
              </a:tabLst>
            </a:pPr>
            <a:r>
              <a:rPr sz="2800" dirty="0">
                <a:latin typeface="Times New Roman"/>
                <a:cs typeface="Times New Roman"/>
              </a:rPr>
              <a:t>vùn</a:t>
            </a:r>
            <a:r>
              <a:rPr sz="2800" spc="-5" dirty="0">
                <a:latin typeface="Times New Roman"/>
                <a:cs typeface="Times New Roman"/>
              </a:rPr>
              <a:t>g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nhớ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chính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đến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bộ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nhớ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phụ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Wingdings"/>
                <a:cs typeface="Wingdings"/>
              </a:rPr>
              <a:t>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5" dirty="0">
                <a:latin typeface="Times New Roman"/>
                <a:cs typeface="Times New Roman"/>
              </a:rPr>
              <a:t>m</a:t>
            </a:r>
            <a:r>
              <a:rPr sz="2800" spc="-5" dirty="0">
                <a:latin typeface="Times New Roman"/>
                <a:cs typeface="Times New Roman"/>
              </a:rPr>
              <a:t>ột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tiến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trì</a:t>
            </a:r>
            <a:r>
              <a:rPr sz="2800" spc="5" dirty="0">
                <a:latin typeface="Times New Roman"/>
                <a:cs typeface="Times New Roman"/>
              </a:rPr>
              <a:t>n</a:t>
            </a:r>
            <a:r>
              <a:rPr sz="2800" spc="-5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5" dirty="0">
                <a:latin typeface="Times New Roman"/>
                <a:cs typeface="Times New Roman"/>
              </a:rPr>
              <a:t>cần  </a:t>
            </a:r>
            <a:r>
              <a:rPr sz="2800" dirty="0">
                <a:latin typeface="Times New Roman"/>
                <a:cs typeface="Times New Roman"/>
              </a:rPr>
              <a:t>phải </a:t>
            </a:r>
            <a:r>
              <a:rPr sz="2800" spc="-10" dirty="0">
                <a:latin typeface="Times New Roman"/>
                <a:cs typeface="Times New Roman"/>
              </a:rPr>
              <a:t>có </a:t>
            </a:r>
            <a:r>
              <a:rPr sz="2800" spc="-5" dirty="0">
                <a:latin typeface="Times New Roman"/>
                <a:cs typeface="Times New Roman"/>
              </a:rPr>
              <a:t>khoảng thời gian </a:t>
            </a:r>
            <a:r>
              <a:rPr sz="2800" dirty="0">
                <a:latin typeface="Times New Roman"/>
                <a:cs typeface="Times New Roman"/>
              </a:rPr>
              <a:t>xử </a:t>
            </a:r>
            <a:r>
              <a:rPr sz="2800" spc="-5" dirty="0">
                <a:latin typeface="Times New Roman"/>
                <a:cs typeface="Times New Roman"/>
              </a:rPr>
              <a:t>lý </a:t>
            </a:r>
            <a:r>
              <a:rPr sz="2800" dirty="0">
                <a:latin typeface="Times New Roman"/>
                <a:cs typeface="Times New Roman"/>
              </a:rPr>
              <a:t>đủ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lớn.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1594842"/>
            <a:ext cx="5742305" cy="317500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8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Nhiệm </a:t>
            </a:r>
            <a:r>
              <a:rPr sz="3200" dirty="0">
                <a:latin typeface="Times New Roman"/>
                <a:cs typeface="Times New Roman"/>
              </a:rPr>
              <a:t>vụ của quản lý bộ</a:t>
            </a:r>
            <a:r>
              <a:rPr sz="3200" spc="-1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nhớ:</a:t>
            </a:r>
            <a:endParaRPr sz="32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8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Tổ chức </a:t>
            </a:r>
            <a:r>
              <a:rPr sz="2800" dirty="0">
                <a:latin typeface="Times New Roman"/>
                <a:cs typeface="Times New Roman"/>
              </a:rPr>
              <a:t>và </a:t>
            </a:r>
            <a:r>
              <a:rPr sz="2800" spc="-5" dirty="0">
                <a:latin typeface="Times New Roman"/>
                <a:cs typeface="Times New Roman"/>
              </a:rPr>
              <a:t>quản lý </a:t>
            </a:r>
            <a:r>
              <a:rPr sz="2800" dirty="0">
                <a:latin typeface="Times New Roman"/>
                <a:cs typeface="Times New Roman"/>
              </a:rPr>
              <a:t>bộ nhớ vật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lý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Tổ chức </a:t>
            </a:r>
            <a:r>
              <a:rPr sz="2800" dirty="0">
                <a:latin typeface="Times New Roman"/>
                <a:cs typeface="Times New Roman"/>
              </a:rPr>
              <a:t>và </a:t>
            </a:r>
            <a:r>
              <a:rPr sz="2800" spc="-5" dirty="0">
                <a:latin typeface="Times New Roman"/>
                <a:cs typeface="Times New Roman"/>
              </a:rPr>
              <a:t>quản lý </a:t>
            </a:r>
            <a:r>
              <a:rPr sz="2800" dirty="0">
                <a:latin typeface="Times New Roman"/>
                <a:cs typeface="Times New Roman"/>
              </a:rPr>
              <a:t>bộ nhớ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logic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Định vị và tái </a:t>
            </a:r>
            <a:r>
              <a:rPr sz="2800" dirty="0">
                <a:latin typeface="Times New Roman"/>
                <a:cs typeface="Times New Roman"/>
              </a:rPr>
              <a:t>định </a:t>
            </a:r>
            <a:r>
              <a:rPr sz="2800" spc="-5" dirty="0">
                <a:latin typeface="Times New Roman"/>
                <a:cs typeface="Times New Roman"/>
              </a:rPr>
              <a:t>vị </a:t>
            </a:r>
            <a:r>
              <a:rPr sz="2800" spc="-10" dirty="0">
                <a:latin typeface="Times New Roman"/>
                <a:cs typeface="Times New Roman"/>
              </a:rPr>
              <a:t>các </a:t>
            </a:r>
            <a:r>
              <a:rPr sz="2800" spc="-5" dirty="0">
                <a:latin typeface="Times New Roman"/>
                <a:cs typeface="Times New Roman"/>
              </a:rPr>
              <a:t>tiến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trình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Chia sẻ </a:t>
            </a:r>
            <a:r>
              <a:rPr sz="2800" dirty="0">
                <a:latin typeface="Times New Roman"/>
                <a:cs typeface="Times New Roman"/>
              </a:rPr>
              <a:t>bộ nhớ </a:t>
            </a:r>
            <a:r>
              <a:rPr sz="2800" spc="-5" dirty="0">
                <a:latin typeface="Times New Roman"/>
                <a:cs typeface="Times New Roman"/>
              </a:rPr>
              <a:t>cho </a:t>
            </a:r>
            <a:r>
              <a:rPr sz="2800" spc="-10" dirty="0">
                <a:latin typeface="Times New Roman"/>
                <a:cs typeface="Times New Roman"/>
              </a:rPr>
              <a:t>các </a:t>
            </a:r>
            <a:r>
              <a:rPr sz="2800" spc="-5" dirty="0">
                <a:latin typeface="Times New Roman"/>
                <a:cs typeface="Times New Roman"/>
              </a:rPr>
              <a:t>tiến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trình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10" dirty="0">
                <a:latin typeface="Times New Roman"/>
                <a:cs typeface="Times New Roman"/>
              </a:rPr>
              <a:t>Bảo </a:t>
            </a:r>
            <a:r>
              <a:rPr sz="2800" dirty="0">
                <a:latin typeface="Times New Roman"/>
                <a:cs typeface="Times New Roman"/>
              </a:rPr>
              <a:t>vệ vùng nhớ </a:t>
            </a:r>
            <a:r>
              <a:rPr sz="2800" spc="-5" dirty="0">
                <a:latin typeface="Times New Roman"/>
                <a:cs typeface="Times New Roman"/>
              </a:rPr>
              <a:t>của </a:t>
            </a:r>
            <a:r>
              <a:rPr sz="2800" spc="-10" dirty="0">
                <a:latin typeface="Times New Roman"/>
                <a:cs typeface="Times New Roman"/>
              </a:rPr>
              <a:t>các </a:t>
            </a:r>
            <a:r>
              <a:rPr sz="2800" spc="-5" dirty="0">
                <a:latin typeface="Times New Roman"/>
                <a:cs typeface="Times New Roman"/>
              </a:rPr>
              <a:t>tiến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trình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49215" y="215010"/>
            <a:ext cx="2590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0" dirty="0">
                <a:solidFill>
                  <a:srgbClr val="252599"/>
                </a:solidFill>
                <a:latin typeface="Times New Roman"/>
                <a:cs typeface="Times New Roman"/>
              </a:rPr>
              <a:t>7.1 – Mở</a:t>
            </a:r>
            <a:r>
              <a:rPr sz="3600" i="0" spc="-105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sz="3600" i="0" spc="-5" dirty="0">
                <a:solidFill>
                  <a:srgbClr val="252599"/>
                </a:solidFill>
                <a:latin typeface="Times New Roman"/>
                <a:cs typeface="Times New Roman"/>
              </a:rPr>
              <a:t>đầu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657" y="206121"/>
            <a:ext cx="59258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Mô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hình thao tác</a:t>
            </a:r>
            <a:r>
              <a:rPr i="0" spc="20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swapping</a:t>
            </a:r>
          </a:p>
        </p:txBody>
      </p:sp>
      <p:sp>
        <p:nvSpPr>
          <p:cNvPr id="3" name="object 3"/>
          <p:cNvSpPr/>
          <p:nvPr/>
        </p:nvSpPr>
        <p:spPr>
          <a:xfrm>
            <a:off x="1219200" y="1514855"/>
            <a:ext cx="6864096" cy="5190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0046" y="168351"/>
            <a:ext cx="76460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Sử dụng kỹ thuật phủ </a:t>
            </a:r>
            <a:r>
              <a:rPr i="0" dirty="0">
                <a:solidFill>
                  <a:srgbClr val="252599"/>
                </a:solidFill>
                <a:latin typeface="Times New Roman"/>
                <a:cs typeface="Times New Roman"/>
              </a:rPr>
              <a:t>lấp</a:t>
            </a:r>
            <a:r>
              <a:rPr i="0" spc="10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dirty="0">
                <a:solidFill>
                  <a:srgbClr val="252599"/>
                </a:solidFill>
                <a:latin typeface="Times New Roman"/>
                <a:cs typeface="Times New Roman"/>
              </a:rPr>
              <a:t>(overlay)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0977"/>
            <a:ext cx="8073390" cy="3668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6350" indent="-342900" algn="just">
              <a:lnSpc>
                <a:spcPct val="100000"/>
              </a:lnSpc>
              <a:spcBef>
                <a:spcPts val="95"/>
              </a:spcBef>
              <a:buChar char="•"/>
              <a:tabLst>
                <a:tab pos="356235" algn="l"/>
              </a:tabLst>
            </a:pPr>
            <a:r>
              <a:rPr sz="2800" spc="-5" dirty="0">
                <a:latin typeface="Times New Roman"/>
                <a:cs typeface="Times New Roman"/>
              </a:rPr>
              <a:t>Chia </a:t>
            </a:r>
            <a:r>
              <a:rPr sz="2800" spc="-10" dirty="0">
                <a:latin typeface="Times New Roman"/>
                <a:cs typeface="Times New Roman"/>
              </a:rPr>
              <a:t>chương </a:t>
            </a:r>
            <a:r>
              <a:rPr sz="2800" spc="-5" dirty="0">
                <a:latin typeface="Times New Roman"/>
                <a:cs typeface="Times New Roman"/>
              </a:rPr>
              <a:t>trình (process) thành nhiều </a:t>
            </a:r>
            <a:r>
              <a:rPr sz="2800" dirty="0">
                <a:latin typeface="Times New Roman"/>
                <a:cs typeface="Times New Roman"/>
              </a:rPr>
              <a:t>phần </a:t>
            </a:r>
            <a:r>
              <a:rPr sz="2800" spc="-5" dirty="0">
                <a:latin typeface="Times New Roman"/>
                <a:cs typeface="Times New Roman"/>
              </a:rPr>
              <a:t>nhỏ  hơn </a:t>
            </a:r>
            <a:r>
              <a:rPr sz="2800" dirty="0">
                <a:latin typeface="Times New Roman"/>
                <a:cs typeface="Times New Roman"/>
              </a:rPr>
              <a:t>bộ </a:t>
            </a:r>
            <a:r>
              <a:rPr sz="2800" spc="-5" dirty="0">
                <a:latin typeface="Times New Roman"/>
                <a:cs typeface="Times New Roman"/>
              </a:rPr>
              <a:t>nhớ, </a:t>
            </a:r>
            <a:r>
              <a:rPr sz="2800" spc="-10" dirty="0">
                <a:latin typeface="Times New Roman"/>
                <a:cs typeface="Times New Roman"/>
              </a:rPr>
              <a:t>mỗi </a:t>
            </a:r>
            <a:r>
              <a:rPr sz="2800" spc="-5" dirty="0">
                <a:latin typeface="Times New Roman"/>
                <a:cs typeface="Times New Roman"/>
              </a:rPr>
              <a:t>phần là </a:t>
            </a:r>
            <a:r>
              <a:rPr sz="2800" spc="-10" dirty="0">
                <a:latin typeface="Times New Roman"/>
                <a:cs typeface="Times New Roman"/>
              </a:rPr>
              <a:t>một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overlay.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Times New Roman"/>
                <a:cs typeface="Times New Roman"/>
              </a:rPr>
              <a:t>Chỉ lưu </a:t>
            </a:r>
            <a:r>
              <a:rPr sz="2800" dirty="0">
                <a:latin typeface="Times New Roman"/>
                <a:cs typeface="Times New Roman"/>
              </a:rPr>
              <a:t>trong bộ nhớ </a:t>
            </a:r>
            <a:r>
              <a:rPr sz="2800" spc="-5" dirty="0">
                <a:latin typeface="Times New Roman"/>
                <a:cs typeface="Times New Roman"/>
              </a:rPr>
              <a:t>chỉ </a:t>
            </a:r>
            <a:r>
              <a:rPr sz="2800" dirty="0">
                <a:latin typeface="Times New Roman"/>
                <a:cs typeface="Times New Roman"/>
              </a:rPr>
              <a:t>thị và dữ </a:t>
            </a:r>
            <a:r>
              <a:rPr sz="2800" spc="-5" dirty="0">
                <a:latin typeface="Times New Roman"/>
                <a:cs typeface="Times New Roman"/>
              </a:rPr>
              <a:t>liệu đang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cần.</a:t>
            </a:r>
            <a:endParaRPr sz="2800">
              <a:latin typeface="Times New Roman"/>
              <a:cs typeface="Times New Roman"/>
            </a:endParaRPr>
          </a:p>
          <a:p>
            <a:pPr marL="355600" marR="6350" indent="-342900" algn="just">
              <a:lnSpc>
                <a:spcPct val="100000"/>
              </a:lnSpc>
              <a:spcBef>
                <a:spcPts val="600"/>
              </a:spcBef>
              <a:buChar char="•"/>
              <a:tabLst>
                <a:tab pos="356235" algn="l"/>
              </a:tabLst>
            </a:pPr>
            <a:r>
              <a:rPr sz="2800" dirty="0">
                <a:latin typeface="Times New Roman"/>
                <a:cs typeface="Times New Roman"/>
              </a:rPr>
              <a:t>Sử dụng khi </a:t>
            </a:r>
            <a:r>
              <a:rPr sz="2800" spc="-5" dirty="0">
                <a:latin typeface="Times New Roman"/>
                <a:cs typeface="Times New Roman"/>
              </a:rPr>
              <a:t>tiến trình </a:t>
            </a:r>
            <a:r>
              <a:rPr sz="2800" spc="-10" dirty="0">
                <a:latin typeface="Times New Roman"/>
                <a:cs typeface="Times New Roman"/>
              </a:rPr>
              <a:t>có yêu cầu </a:t>
            </a:r>
            <a:r>
              <a:rPr sz="2800" dirty="0">
                <a:latin typeface="Times New Roman"/>
                <a:cs typeface="Times New Roman"/>
              </a:rPr>
              <a:t>bộ nhớ 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lớn 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hơn 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dung 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lượng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nhớ </a:t>
            </a:r>
            <a:r>
              <a:rPr sz="2800" spc="-10" dirty="0">
                <a:latin typeface="Times New Roman"/>
                <a:cs typeface="Times New Roman"/>
              </a:rPr>
              <a:t>có </a:t>
            </a:r>
            <a:r>
              <a:rPr sz="2800" dirty="0">
                <a:latin typeface="Times New Roman"/>
                <a:cs typeface="Times New Roman"/>
              </a:rPr>
              <a:t>thể </a:t>
            </a:r>
            <a:r>
              <a:rPr sz="2800" spc="-10" dirty="0">
                <a:latin typeface="Times New Roman"/>
                <a:cs typeface="Times New Roman"/>
              </a:rPr>
              <a:t>cấp </a:t>
            </a:r>
            <a:r>
              <a:rPr sz="2800" spc="-5" dirty="0">
                <a:latin typeface="Times New Roman"/>
                <a:cs typeface="Times New Roman"/>
              </a:rPr>
              <a:t>phát cho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nó.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600"/>
              </a:spcBef>
              <a:buChar char="•"/>
              <a:tabLst>
                <a:tab pos="356235" algn="l"/>
              </a:tabLst>
            </a:pPr>
            <a:r>
              <a:rPr sz="2800" dirty="0">
                <a:latin typeface="Times New Roman"/>
                <a:cs typeface="Times New Roman"/>
              </a:rPr>
              <a:t>đòi </a:t>
            </a:r>
            <a:r>
              <a:rPr sz="2800" spc="-5" dirty="0">
                <a:latin typeface="Times New Roman"/>
                <a:cs typeface="Times New Roman"/>
              </a:rPr>
              <a:t>hỏi sự </a:t>
            </a:r>
            <a:r>
              <a:rPr sz="2800" dirty="0">
                <a:latin typeface="Times New Roman"/>
                <a:cs typeface="Times New Roman"/>
              </a:rPr>
              <a:t>hỗ </a:t>
            </a:r>
            <a:r>
              <a:rPr sz="2800" spc="-5" dirty="0">
                <a:latin typeface="Times New Roman"/>
                <a:cs typeface="Times New Roman"/>
              </a:rPr>
              <a:t>trợ của </a:t>
            </a:r>
            <a:r>
              <a:rPr sz="2800" dirty="0">
                <a:latin typeface="Times New Roman"/>
                <a:cs typeface="Times New Roman"/>
              </a:rPr>
              <a:t>ngôn </a:t>
            </a:r>
            <a:r>
              <a:rPr sz="2800" spc="-5" dirty="0">
                <a:latin typeface="Times New Roman"/>
                <a:cs typeface="Times New Roman"/>
              </a:rPr>
              <a:t>ngữ lập trình </a:t>
            </a:r>
            <a:r>
              <a:rPr sz="2800" dirty="0">
                <a:latin typeface="Times New Roman"/>
                <a:cs typeface="Times New Roman"/>
              </a:rPr>
              <a:t>và </a:t>
            </a:r>
            <a:r>
              <a:rPr sz="2800" spc="-5" dirty="0">
                <a:latin typeface="Times New Roman"/>
                <a:cs typeface="Times New Roman"/>
              </a:rPr>
              <a:t>người lập  trình phải quan tâm đến kích thước </a:t>
            </a:r>
            <a:r>
              <a:rPr sz="2800" dirty="0">
                <a:latin typeface="Times New Roman"/>
                <a:cs typeface="Times New Roman"/>
              </a:rPr>
              <a:t>bộ </a:t>
            </a:r>
            <a:r>
              <a:rPr sz="2800" spc="-5" dirty="0">
                <a:latin typeface="Times New Roman"/>
                <a:cs typeface="Times New Roman"/>
              </a:rPr>
              <a:t>nhớ ngay khi  lập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trình.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8250" y="291211"/>
            <a:ext cx="706882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05025" marR="5080" indent="-2092960">
              <a:lnSpc>
                <a:spcPct val="100000"/>
              </a:lnSpc>
              <a:spcBef>
                <a:spcPts val="95"/>
              </a:spcBef>
            </a:pP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Ánh </a:t>
            </a:r>
            <a:r>
              <a:rPr i="0" dirty="0">
                <a:solidFill>
                  <a:srgbClr val="252599"/>
                </a:solidFill>
                <a:latin typeface="Times New Roman"/>
                <a:cs typeface="Times New Roman"/>
              </a:rPr>
              <a:t>xạ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bộ </a:t>
            </a: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nhớ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tại thời điểm </a:t>
            </a: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nạp 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chương</a:t>
            </a:r>
            <a:r>
              <a:rPr i="0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trình</a:t>
            </a:r>
          </a:p>
        </p:txBody>
      </p:sp>
      <p:sp>
        <p:nvSpPr>
          <p:cNvPr id="3" name="object 3"/>
          <p:cNvSpPr/>
          <p:nvPr/>
        </p:nvSpPr>
        <p:spPr>
          <a:xfrm>
            <a:off x="915161" y="5029961"/>
            <a:ext cx="1750060" cy="1461770"/>
          </a:xfrm>
          <a:custGeom>
            <a:avLst/>
            <a:gdLst/>
            <a:ahLst/>
            <a:cxnLst/>
            <a:rect l="l" t="t" r="r" b="b"/>
            <a:pathLst>
              <a:path w="1750060" h="1461770">
                <a:moveTo>
                  <a:pt x="0" y="1461516"/>
                </a:moveTo>
                <a:lnTo>
                  <a:pt x="1749552" y="1461516"/>
                </a:lnTo>
                <a:lnTo>
                  <a:pt x="1749552" y="0"/>
                </a:lnTo>
                <a:lnTo>
                  <a:pt x="0" y="0"/>
                </a:lnTo>
                <a:lnTo>
                  <a:pt x="0" y="1461516"/>
                </a:lnTo>
                <a:close/>
              </a:path>
            </a:pathLst>
          </a:custGeom>
          <a:solidFill>
            <a:srgbClr val="66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27198" y="6232042"/>
            <a:ext cx="95376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omic Sans MS"/>
                <a:cs typeface="Comic Sans MS"/>
              </a:rPr>
              <a:t>0x0000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620977"/>
            <a:ext cx="7861300" cy="3314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83820" indent="-342900" algn="just">
              <a:lnSpc>
                <a:spcPct val="100000"/>
              </a:lnSpc>
              <a:spcBef>
                <a:spcPts val="95"/>
              </a:spcBef>
              <a:buChar char="•"/>
              <a:tabLst>
                <a:tab pos="356235" algn="l"/>
              </a:tabLst>
            </a:pPr>
            <a:r>
              <a:rPr sz="2800" spc="-5" dirty="0">
                <a:latin typeface="Times New Roman"/>
                <a:cs typeface="Times New Roman"/>
              </a:rPr>
              <a:t>Hệ điều hành sẽ trả về địa chỉ bắt đầu nạp tiến </a:t>
            </a:r>
            <a:r>
              <a:rPr sz="2800" dirty="0">
                <a:latin typeface="Times New Roman"/>
                <a:cs typeface="Times New Roman"/>
              </a:rPr>
              <a:t>trình  </a:t>
            </a:r>
            <a:r>
              <a:rPr sz="2800" spc="-5" dirty="0">
                <a:latin typeface="Times New Roman"/>
                <a:cs typeface="Times New Roman"/>
              </a:rPr>
              <a:t>và thay </a:t>
            </a:r>
            <a:r>
              <a:rPr sz="2800" spc="-10" dirty="0">
                <a:latin typeface="Times New Roman"/>
                <a:cs typeface="Times New Roman"/>
              </a:rPr>
              <a:t>các </a:t>
            </a:r>
            <a:r>
              <a:rPr sz="2800" dirty="0">
                <a:latin typeface="Times New Roman"/>
                <a:cs typeface="Times New Roman"/>
              </a:rPr>
              <a:t>địa </a:t>
            </a:r>
            <a:r>
              <a:rPr sz="2800" spc="-5" dirty="0">
                <a:latin typeface="Times New Roman"/>
                <a:cs typeface="Times New Roman"/>
              </a:rPr>
              <a:t>chỉ tham chiếu </a:t>
            </a:r>
            <a:r>
              <a:rPr sz="2800" dirty="0">
                <a:latin typeface="Times New Roman"/>
                <a:cs typeface="Times New Roman"/>
              </a:rPr>
              <a:t>trong </a:t>
            </a:r>
            <a:r>
              <a:rPr sz="2800" spc="-5" dirty="0">
                <a:latin typeface="Times New Roman"/>
                <a:cs typeface="Times New Roman"/>
              </a:rPr>
              <a:t>tiến trình (đang  là địa </a:t>
            </a:r>
            <a:r>
              <a:rPr sz="2800" spc="-10" dirty="0">
                <a:latin typeface="Times New Roman"/>
                <a:cs typeface="Times New Roman"/>
              </a:rPr>
              <a:t>chỉ </a:t>
            </a:r>
            <a:r>
              <a:rPr sz="2800" dirty="0">
                <a:latin typeface="Times New Roman"/>
                <a:cs typeface="Times New Roman"/>
              </a:rPr>
              <a:t>logic) </a:t>
            </a:r>
            <a:r>
              <a:rPr sz="2800" spc="-5" dirty="0">
                <a:latin typeface="Times New Roman"/>
                <a:cs typeface="Times New Roman"/>
              </a:rPr>
              <a:t>bằng </a:t>
            </a:r>
            <a:r>
              <a:rPr sz="2800" dirty="0">
                <a:latin typeface="Times New Roman"/>
                <a:cs typeface="Times New Roman"/>
              </a:rPr>
              <a:t>địa </a:t>
            </a:r>
            <a:r>
              <a:rPr sz="2800" spc="-5" dirty="0">
                <a:latin typeface="Times New Roman"/>
                <a:cs typeface="Times New Roman"/>
              </a:rPr>
              <a:t>chỉ vật lý theo công thức :</a:t>
            </a:r>
            <a:endParaRPr sz="2800">
              <a:latin typeface="Times New Roman"/>
              <a:cs typeface="Times New Roman"/>
            </a:endParaRPr>
          </a:p>
          <a:p>
            <a:pPr marL="341630">
              <a:lnSpc>
                <a:spcPct val="100000"/>
              </a:lnSpc>
              <a:spcBef>
                <a:spcPts val="675"/>
              </a:spcBef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(địa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chỉ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vật lý) = (địa chỉ bắt đầu) + (địa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chỉ</a:t>
            </a:r>
            <a:r>
              <a:rPr sz="2800" b="1" spc="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logic)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Times New Roman"/>
                <a:cs typeface="Times New Roman"/>
              </a:rPr>
              <a:t>Mô hình linker -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loader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600">
              <a:latin typeface="Times New Roman"/>
              <a:cs typeface="Times New Roman"/>
            </a:endParaRPr>
          </a:p>
          <a:p>
            <a:pPr marL="546100">
              <a:lnSpc>
                <a:spcPct val="100000"/>
              </a:lnSpc>
            </a:pPr>
            <a:r>
              <a:rPr sz="2000" spc="-5" dirty="0">
                <a:latin typeface="Comic Sans MS"/>
                <a:cs typeface="Comic Sans MS"/>
              </a:rPr>
              <a:t>test.exe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30245" y="4866588"/>
            <a:ext cx="95376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omic Sans MS"/>
                <a:cs typeface="Comic Sans MS"/>
              </a:rPr>
              <a:t>0</a:t>
            </a:r>
            <a:r>
              <a:rPr sz="2000" spc="5" dirty="0">
                <a:latin typeface="Comic Sans MS"/>
                <a:cs typeface="Comic Sans MS"/>
              </a:rPr>
              <a:t>x</a:t>
            </a:r>
            <a:r>
              <a:rPr sz="2000" spc="-5" dirty="0">
                <a:latin typeface="Comic Sans MS"/>
                <a:cs typeface="Comic Sans MS"/>
              </a:rPr>
              <a:t>4000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86863" y="5709640"/>
            <a:ext cx="2515870" cy="187325"/>
          </a:xfrm>
          <a:custGeom>
            <a:avLst/>
            <a:gdLst/>
            <a:ahLst/>
            <a:cxnLst/>
            <a:rect l="l" t="t" r="r" b="b"/>
            <a:pathLst>
              <a:path w="2515870" h="187325">
                <a:moveTo>
                  <a:pt x="2340948" y="57876"/>
                </a:moveTo>
                <a:lnTo>
                  <a:pt x="0" y="128816"/>
                </a:lnTo>
                <a:lnTo>
                  <a:pt x="1778" y="186702"/>
                </a:lnTo>
                <a:lnTo>
                  <a:pt x="2342684" y="115760"/>
                </a:lnTo>
                <a:lnTo>
                  <a:pt x="2340948" y="57876"/>
                </a:lnTo>
                <a:close/>
              </a:path>
              <a:path w="2515870" h="187325">
                <a:moveTo>
                  <a:pt x="2462403" y="56997"/>
                </a:moveTo>
                <a:lnTo>
                  <a:pt x="2369947" y="56997"/>
                </a:lnTo>
                <a:lnTo>
                  <a:pt x="2371598" y="114884"/>
                </a:lnTo>
                <a:lnTo>
                  <a:pt x="2342684" y="115760"/>
                </a:lnTo>
                <a:lnTo>
                  <a:pt x="2344420" y="173647"/>
                </a:lnTo>
                <a:lnTo>
                  <a:pt x="2515489" y="81559"/>
                </a:lnTo>
                <a:lnTo>
                  <a:pt x="2462403" y="56997"/>
                </a:lnTo>
                <a:close/>
              </a:path>
              <a:path w="2515870" h="187325">
                <a:moveTo>
                  <a:pt x="2369947" y="56997"/>
                </a:moveTo>
                <a:lnTo>
                  <a:pt x="2340948" y="57876"/>
                </a:lnTo>
                <a:lnTo>
                  <a:pt x="2342684" y="115760"/>
                </a:lnTo>
                <a:lnTo>
                  <a:pt x="2371598" y="114884"/>
                </a:lnTo>
                <a:lnTo>
                  <a:pt x="2369947" y="56997"/>
                </a:lnTo>
                <a:close/>
              </a:path>
              <a:path w="2515870" h="187325">
                <a:moveTo>
                  <a:pt x="2339213" y="0"/>
                </a:moveTo>
                <a:lnTo>
                  <a:pt x="2340948" y="57876"/>
                </a:lnTo>
                <a:lnTo>
                  <a:pt x="2369947" y="56997"/>
                </a:lnTo>
                <a:lnTo>
                  <a:pt x="2462403" y="56997"/>
                </a:lnTo>
                <a:lnTo>
                  <a:pt x="2339213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5161" y="5029961"/>
            <a:ext cx="1750060" cy="1461770"/>
          </a:xfrm>
          <a:prstGeom prst="rect">
            <a:avLst/>
          </a:prstGeom>
          <a:ln w="38100">
            <a:solidFill>
              <a:srgbClr val="0E0C1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  <a:spcBef>
                <a:spcPts val="2440"/>
              </a:spcBef>
            </a:pPr>
            <a:r>
              <a:rPr sz="2000" b="1" spc="-5" dirty="0">
                <a:latin typeface="Comic Sans MS"/>
                <a:cs typeface="Comic Sans MS"/>
              </a:rPr>
              <a:t>jump</a:t>
            </a:r>
            <a:r>
              <a:rPr sz="2000" b="1" spc="-50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0x2000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66609" y="4896688"/>
            <a:ext cx="9531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omic Sans MS"/>
                <a:cs typeface="Comic Sans MS"/>
              </a:rPr>
              <a:t>0x7000</a:t>
            </a:r>
            <a:endParaRPr sz="2000">
              <a:latin typeface="Comic Sans MS"/>
              <a:cs typeface="Comic Sans MS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858511" y="4020310"/>
          <a:ext cx="2132965" cy="27419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340"/>
                <a:gridCol w="1952625"/>
              </a:tblGrid>
              <a:tr h="609600">
                <a:tc gridSpan="2">
                  <a:txBody>
                    <a:bodyPr/>
                    <a:lstStyle/>
                    <a:p>
                      <a:pPr marR="311785"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000" spc="-5" dirty="0">
                          <a:latin typeface="Comic Sans MS"/>
                          <a:cs typeface="Comic Sans MS"/>
                        </a:rPr>
                        <a:t>OS</a:t>
                      </a:r>
                      <a:endParaRPr sz="2000">
                        <a:latin typeface="Comic Sans MS"/>
                        <a:cs typeface="Comic Sans MS"/>
                      </a:endParaRPr>
                    </a:p>
                  </a:txBody>
                  <a:tcPr marL="0" marR="0" marT="108585" marB="0">
                    <a:lnL w="38100">
                      <a:solidFill>
                        <a:srgbClr val="0E0C18"/>
                      </a:solidFill>
                      <a:prstDash val="solid"/>
                    </a:lnL>
                    <a:lnR w="38100">
                      <a:solidFill>
                        <a:srgbClr val="0E0C18"/>
                      </a:solidFill>
                      <a:prstDash val="solid"/>
                    </a:lnR>
                    <a:lnT w="38100">
                      <a:solidFill>
                        <a:srgbClr val="0E0C18"/>
                      </a:solidFill>
                      <a:prstDash val="solid"/>
                    </a:lnT>
                    <a:lnB w="38100">
                      <a:solidFill>
                        <a:srgbClr val="0E0C1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572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E0C18"/>
                      </a:solidFill>
                      <a:prstDash val="solid"/>
                    </a:lnL>
                    <a:lnR w="38100">
                      <a:solidFill>
                        <a:srgbClr val="0E0C18"/>
                      </a:solidFill>
                      <a:prstDash val="solid"/>
                    </a:lnR>
                    <a:lnT w="38100">
                      <a:solidFill>
                        <a:srgbClr val="0E0C18"/>
                      </a:solidFill>
                      <a:prstDash val="solid"/>
                    </a:lnT>
                    <a:lnB w="38100">
                      <a:solidFill>
                        <a:srgbClr val="0E0C1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610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E0C18"/>
                      </a:solidFill>
                      <a:prstDash val="solid"/>
                    </a:lnL>
                    <a:lnT w="38100">
                      <a:solidFill>
                        <a:srgbClr val="0E0C18"/>
                      </a:solidFill>
                      <a:prstDash val="solid"/>
                    </a:lnT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spc="-5" dirty="0">
                          <a:latin typeface="Comic Sans MS"/>
                          <a:cs typeface="Comic Sans MS"/>
                        </a:rPr>
                        <a:t>test.exe</a:t>
                      </a:r>
                      <a:endParaRPr sz="2000">
                        <a:latin typeface="Comic Sans MS"/>
                        <a:cs typeface="Comic Sans MS"/>
                      </a:endParaRPr>
                    </a:p>
                  </a:txBody>
                  <a:tcPr marL="0" marR="0" marT="32384" marB="0">
                    <a:lnR w="38100">
                      <a:solidFill>
                        <a:srgbClr val="0E0C18"/>
                      </a:solidFill>
                      <a:prstDash val="solid"/>
                    </a:lnR>
                    <a:lnT w="38100">
                      <a:solidFill>
                        <a:srgbClr val="0E0C18"/>
                      </a:solidFill>
                      <a:prstDash val="solid"/>
                    </a:lnT>
                  </a:tcPr>
                </a:tc>
              </a:tr>
              <a:tr h="605155">
                <a:tc gridSpan="2"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5" dirty="0">
                          <a:latin typeface="Comic Sans MS"/>
                          <a:cs typeface="Comic Sans MS"/>
                        </a:rPr>
                        <a:t>jump</a:t>
                      </a:r>
                      <a:r>
                        <a:rPr sz="2000" b="1" spc="-20" dirty="0">
                          <a:latin typeface="Comic Sans MS"/>
                          <a:cs typeface="Comic Sans MS"/>
                        </a:rPr>
                        <a:t> </a:t>
                      </a:r>
                      <a:r>
                        <a:rPr sz="2000" b="1" dirty="0">
                          <a:latin typeface="Comic Sans MS"/>
                          <a:cs typeface="Comic Sans MS"/>
                        </a:rPr>
                        <a:t>0x5000</a:t>
                      </a:r>
                      <a:endParaRPr sz="2000">
                        <a:latin typeface="Comic Sans MS"/>
                        <a:cs typeface="Comic Sans MS"/>
                      </a:endParaRPr>
                    </a:p>
                  </a:txBody>
                  <a:tcPr marL="0" marR="0" marT="29209" marB="0">
                    <a:lnL w="38100">
                      <a:solidFill>
                        <a:srgbClr val="0E0C18"/>
                      </a:solidFill>
                      <a:prstDash val="solid"/>
                    </a:lnL>
                    <a:lnR w="38100">
                      <a:solidFill>
                        <a:srgbClr val="0E0C18"/>
                      </a:solidFill>
                      <a:prstDash val="solid"/>
                    </a:lnR>
                    <a:lnB w="38100">
                      <a:solidFill>
                        <a:srgbClr val="0E0C1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6089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E0C18"/>
                      </a:solidFill>
                      <a:prstDash val="solid"/>
                    </a:lnL>
                    <a:lnR w="38100">
                      <a:solidFill>
                        <a:srgbClr val="0E0C18"/>
                      </a:solidFill>
                      <a:prstDash val="solid"/>
                    </a:lnR>
                    <a:lnT w="38100">
                      <a:solidFill>
                        <a:srgbClr val="0E0C18"/>
                      </a:solidFill>
                      <a:prstDash val="solid"/>
                    </a:lnT>
                    <a:lnB w="38100">
                      <a:solidFill>
                        <a:srgbClr val="0E0C1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7090409" y="5812332"/>
            <a:ext cx="953769" cy="7874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sz="2000" dirty="0">
                <a:latin typeface="Comic Sans MS"/>
                <a:cs typeface="Comic Sans MS"/>
              </a:rPr>
              <a:t>0</a:t>
            </a:r>
            <a:r>
              <a:rPr sz="2000" spc="5" dirty="0">
                <a:latin typeface="Comic Sans MS"/>
                <a:cs typeface="Comic Sans MS"/>
              </a:rPr>
              <a:t>x</a:t>
            </a:r>
            <a:r>
              <a:rPr sz="2000" dirty="0">
                <a:latin typeface="Comic Sans MS"/>
                <a:cs typeface="Comic Sans MS"/>
              </a:rPr>
              <a:t>3000</a:t>
            </a:r>
            <a:endParaRPr sz="2000">
              <a:latin typeface="Comic Sans MS"/>
              <a:cs typeface="Comic Sans MS"/>
            </a:endParaRPr>
          </a:p>
          <a:p>
            <a:pPr marL="99695" algn="ctr">
              <a:lnSpc>
                <a:spcPct val="100000"/>
              </a:lnSpc>
              <a:spcBef>
                <a:spcPts val="600"/>
              </a:spcBef>
            </a:pPr>
            <a:r>
              <a:rPr sz="2000" spc="-5" dirty="0">
                <a:solidFill>
                  <a:srgbClr val="FF0000"/>
                </a:solidFill>
                <a:latin typeface="Comic Sans MS"/>
                <a:cs typeface="Comic Sans MS"/>
              </a:rPr>
              <a:t>(base)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3645" y="125094"/>
            <a:ext cx="723138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6260" marR="5080" indent="-1814195">
              <a:lnSpc>
                <a:spcPct val="100000"/>
              </a:lnSpc>
              <a:spcBef>
                <a:spcPts val="95"/>
              </a:spcBef>
            </a:pP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Ánh </a:t>
            </a:r>
            <a:r>
              <a:rPr i="0" dirty="0">
                <a:solidFill>
                  <a:srgbClr val="252599"/>
                </a:solidFill>
                <a:latin typeface="Times New Roman"/>
                <a:cs typeface="Times New Roman"/>
              </a:rPr>
              <a:t>xạ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bộ nhớ tại thời </a:t>
            </a: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điểm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thực  thi chương</a:t>
            </a:r>
            <a:r>
              <a:rPr i="0" spc="15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dirty="0">
                <a:solidFill>
                  <a:srgbClr val="252599"/>
                </a:solidFill>
                <a:latin typeface="Times New Roman"/>
                <a:cs typeface="Times New Roman"/>
              </a:rPr>
              <a:t>trình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011" y="1530297"/>
            <a:ext cx="8257540" cy="1932939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2800" i="1" spc="-5" dirty="0">
                <a:latin typeface="Times New Roman"/>
                <a:cs typeface="Times New Roman"/>
              </a:rPr>
              <a:t>if </a:t>
            </a:r>
            <a:r>
              <a:rPr sz="2800" i="1" spc="-10" dirty="0">
                <a:latin typeface="Times New Roman"/>
                <a:cs typeface="Times New Roman"/>
              </a:rPr>
              <a:t>(địa </a:t>
            </a:r>
            <a:r>
              <a:rPr sz="2800" i="1" spc="-5" dirty="0">
                <a:latin typeface="Times New Roman"/>
                <a:cs typeface="Times New Roman"/>
              </a:rPr>
              <a:t>chỉ </a:t>
            </a:r>
            <a:r>
              <a:rPr sz="2800" i="1" dirty="0">
                <a:latin typeface="Times New Roman"/>
                <a:cs typeface="Times New Roman"/>
              </a:rPr>
              <a:t>logic) </a:t>
            </a:r>
            <a:r>
              <a:rPr sz="2800" i="1" spc="-5" dirty="0">
                <a:latin typeface="Times New Roman"/>
                <a:cs typeface="Times New Roman"/>
              </a:rPr>
              <a:t>&lt; </a:t>
            </a:r>
            <a:r>
              <a:rPr sz="2800" i="1" spc="-10" dirty="0">
                <a:latin typeface="Times New Roman"/>
                <a:cs typeface="Times New Roman"/>
              </a:rPr>
              <a:t>(giá </a:t>
            </a:r>
            <a:r>
              <a:rPr sz="2800" i="1" spc="-5" dirty="0">
                <a:latin typeface="Times New Roman"/>
                <a:cs typeface="Times New Roman"/>
              </a:rPr>
              <a:t>trị thanh </a:t>
            </a:r>
            <a:r>
              <a:rPr sz="2800" i="1" dirty="0">
                <a:latin typeface="Times New Roman"/>
                <a:cs typeface="Times New Roman"/>
              </a:rPr>
              <a:t>ghi </a:t>
            </a:r>
            <a:r>
              <a:rPr sz="2800" i="1" spc="-5" dirty="0">
                <a:latin typeface="Times New Roman"/>
                <a:cs typeface="Times New Roman"/>
              </a:rPr>
              <a:t>giới </a:t>
            </a:r>
            <a:r>
              <a:rPr sz="2800" i="1" spc="5" dirty="0">
                <a:latin typeface="Times New Roman"/>
                <a:cs typeface="Times New Roman"/>
              </a:rPr>
              <a:t>hạn)</a:t>
            </a:r>
            <a:r>
              <a:rPr sz="2800" i="1" spc="25" dirty="0">
                <a:latin typeface="Times New Roman"/>
                <a:cs typeface="Times New Roman"/>
              </a:rPr>
              <a:t> </a:t>
            </a:r>
            <a:r>
              <a:rPr sz="2800" i="1" spc="-5" dirty="0">
                <a:latin typeface="Times New Roman"/>
                <a:cs typeface="Times New Roman"/>
              </a:rPr>
              <a:t>then</a:t>
            </a:r>
            <a:endParaRPr sz="2800">
              <a:latin typeface="Times New Roman"/>
              <a:cs typeface="Times New Roman"/>
            </a:endParaRPr>
          </a:p>
          <a:p>
            <a:pPr marL="2474595">
              <a:lnSpc>
                <a:spcPct val="100000"/>
              </a:lnSpc>
              <a:spcBef>
                <a:spcPts val="515"/>
              </a:spcBef>
            </a:pPr>
            <a:r>
              <a:rPr sz="2000" i="1" spc="-5" dirty="0">
                <a:latin typeface="Times New Roman"/>
                <a:cs typeface="Times New Roman"/>
              </a:rPr>
              <a:t>(địa </a:t>
            </a:r>
            <a:r>
              <a:rPr sz="2000" i="1" dirty="0">
                <a:latin typeface="Times New Roman"/>
                <a:cs typeface="Times New Roman"/>
              </a:rPr>
              <a:t>chỉ vật </a:t>
            </a:r>
            <a:r>
              <a:rPr sz="2000" i="1" spc="-5" dirty="0">
                <a:latin typeface="Times New Roman"/>
                <a:cs typeface="Times New Roman"/>
              </a:rPr>
              <a:t>lý) </a:t>
            </a:r>
            <a:r>
              <a:rPr sz="2000" i="1" dirty="0">
                <a:latin typeface="Times New Roman"/>
                <a:cs typeface="Times New Roman"/>
              </a:rPr>
              <a:t>= </a:t>
            </a:r>
            <a:r>
              <a:rPr sz="2000" i="1" spc="-5" dirty="0">
                <a:latin typeface="Times New Roman"/>
                <a:cs typeface="Times New Roman"/>
              </a:rPr>
              <a:t>(giá </a:t>
            </a:r>
            <a:r>
              <a:rPr sz="2000" i="1" dirty="0">
                <a:latin typeface="Times New Roman"/>
                <a:cs typeface="Times New Roman"/>
              </a:rPr>
              <a:t>trị thanh </a:t>
            </a:r>
            <a:r>
              <a:rPr sz="2000" i="1" spc="5" dirty="0">
                <a:latin typeface="Times New Roman"/>
                <a:cs typeface="Times New Roman"/>
              </a:rPr>
              <a:t>ghi </a:t>
            </a:r>
            <a:r>
              <a:rPr sz="2000" i="1" dirty="0">
                <a:latin typeface="Times New Roman"/>
                <a:cs typeface="Times New Roman"/>
              </a:rPr>
              <a:t>nền) + </a:t>
            </a:r>
            <a:r>
              <a:rPr sz="2000" i="1" spc="-5" dirty="0">
                <a:latin typeface="Times New Roman"/>
                <a:cs typeface="Times New Roman"/>
              </a:rPr>
              <a:t>(địa </a:t>
            </a:r>
            <a:r>
              <a:rPr sz="2000" i="1" dirty="0">
                <a:latin typeface="Times New Roman"/>
                <a:cs typeface="Times New Roman"/>
              </a:rPr>
              <a:t>chỉ</a:t>
            </a:r>
            <a:r>
              <a:rPr sz="2000" i="1" spc="-140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logic)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800" i="1" spc="-5" dirty="0">
                <a:latin typeface="Times New Roman"/>
                <a:cs typeface="Times New Roman"/>
              </a:rPr>
              <a:t>else báo</a:t>
            </a:r>
            <a:r>
              <a:rPr sz="2800" i="1" spc="-1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lỗi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spc="-5" dirty="0">
                <a:latin typeface="Times New Roman"/>
                <a:cs typeface="Times New Roman"/>
              </a:rPr>
              <a:t>Mô hình </a:t>
            </a:r>
            <a:r>
              <a:rPr sz="2800" spc="-10" dirty="0">
                <a:latin typeface="Times New Roman"/>
                <a:cs typeface="Times New Roman"/>
              </a:rPr>
              <a:t>Base 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Bound: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00200" y="3560062"/>
            <a:ext cx="6688835" cy="3297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1822" y="2755214"/>
            <a:ext cx="767016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i="0" spc="-5" dirty="0">
                <a:solidFill>
                  <a:srgbClr val="0000FF"/>
                </a:solidFill>
                <a:latin typeface="Times New Roman"/>
                <a:cs typeface="Times New Roman"/>
              </a:rPr>
              <a:t>7.3 </a:t>
            </a:r>
            <a:r>
              <a:rPr sz="4800" i="0" dirty="0">
                <a:solidFill>
                  <a:srgbClr val="0000FF"/>
                </a:solidFill>
                <a:latin typeface="Times New Roman"/>
                <a:cs typeface="Times New Roman"/>
              </a:rPr>
              <a:t>– </a:t>
            </a:r>
            <a:r>
              <a:rPr sz="4800" i="0" spc="-5" dirty="0">
                <a:solidFill>
                  <a:srgbClr val="0000FF"/>
                </a:solidFill>
                <a:latin typeface="Times New Roman"/>
                <a:cs typeface="Times New Roman"/>
              </a:rPr>
              <a:t>Cấp </a:t>
            </a:r>
            <a:r>
              <a:rPr sz="4800" i="0" dirty="0">
                <a:solidFill>
                  <a:srgbClr val="0000FF"/>
                </a:solidFill>
                <a:latin typeface="Times New Roman"/>
                <a:cs typeface="Times New Roman"/>
              </a:rPr>
              <a:t>phát </a:t>
            </a:r>
            <a:r>
              <a:rPr sz="4800" i="0" spc="-5" dirty="0">
                <a:solidFill>
                  <a:srgbClr val="0000FF"/>
                </a:solidFill>
                <a:latin typeface="Times New Roman"/>
                <a:cs typeface="Times New Roman"/>
              </a:rPr>
              <a:t>không </a:t>
            </a:r>
            <a:r>
              <a:rPr sz="4800" i="0" dirty="0">
                <a:solidFill>
                  <a:srgbClr val="0000FF"/>
                </a:solidFill>
                <a:latin typeface="Times New Roman"/>
                <a:cs typeface="Times New Roman"/>
              </a:rPr>
              <a:t>liên</a:t>
            </a:r>
            <a:r>
              <a:rPr sz="4800" i="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800" i="0" dirty="0">
                <a:solidFill>
                  <a:srgbClr val="0000FF"/>
                </a:solidFill>
                <a:latin typeface="Times New Roman"/>
                <a:cs typeface="Times New Roman"/>
              </a:rPr>
              <a:t>tục</a:t>
            </a:r>
            <a:endParaRPr sz="4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8052" y="291211"/>
            <a:ext cx="52457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Cấp phát không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liên</a:t>
            </a:r>
            <a:r>
              <a:rPr i="0" spc="10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tục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57146"/>
            <a:ext cx="5227955" cy="2221230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02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Kỹ thuật </a:t>
            </a:r>
            <a:r>
              <a:rPr sz="3200" spc="5" dirty="0">
                <a:latin typeface="Times New Roman"/>
                <a:cs typeface="Times New Roman"/>
              </a:rPr>
              <a:t>phân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trang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92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Kỹ thuật </a:t>
            </a:r>
            <a:r>
              <a:rPr sz="3200" spc="5" dirty="0">
                <a:latin typeface="Times New Roman"/>
                <a:cs typeface="Times New Roman"/>
              </a:rPr>
              <a:t>phân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đoạn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92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Phân trang </a:t>
            </a:r>
            <a:r>
              <a:rPr sz="3200" spc="5" dirty="0">
                <a:latin typeface="Times New Roman"/>
                <a:cs typeface="Times New Roman"/>
              </a:rPr>
              <a:t>kết </a:t>
            </a:r>
            <a:r>
              <a:rPr sz="3200" dirty="0">
                <a:latin typeface="Times New Roman"/>
                <a:cs typeface="Times New Roman"/>
              </a:rPr>
              <a:t>hợp </a:t>
            </a:r>
            <a:r>
              <a:rPr sz="3200" spc="5" dirty="0">
                <a:latin typeface="Times New Roman"/>
                <a:cs typeface="Times New Roman"/>
              </a:rPr>
              <a:t>phân</a:t>
            </a:r>
            <a:r>
              <a:rPr sz="3200" spc="-14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đoạn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0902" y="292734"/>
            <a:ext cx="73018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25750" marR="5080" indent="-2813685">
              <a:lnSpc>
                <a:spcPct val="100000"/>
              </a:lnSpc>
              <a:spcBef>
                <a:spcPts val="100"/>
              </a:spcBef>
            </a:pPr>
            <a:r>
              <a:rPr sz="3600" i="0" spc="-5" dirty="0">
                <a:solidFill>
                  <a:srgbClr val="252599"/>
                </a:solidFill>
                <a:latin typeface="Times New Roman"/>
                <a:cs typeface="Times New Roman"/>
              </a:rPr>
              <a:t>Cấp phát </a:t>
            </a:r>
            <a:r>
              <a:rPr sz="3600" i="0" dirty="0">
                <a:solidFill>
                  <a:srgbClr val="252599"/>
                </a:solidFill>
                <a:latin typeface="Times New Roman"/>
                <a:cs typeface="Times New Roman"/>
              </a:rPr>
              <a:t>bộ nhớ </a:t>
            </a:r>
            <a:r>
              <a:rPr sz="3600" i="0" spc="-5" dirty="0">
                <a:solidFill>
                  <a:srgbClr val="252599"/>
                </a:solidFill>
                <a:latin typeface="Times New Roman"/>
                <a:cs typeface="Times New Roman"/>
              </a:rPr>
              <a:t>bằng pp </a:t>
            </a:r>
            <a:r>
              <a:rPr sz="3600" i="0" dirty="0">
                <a:solidFill>
                  <a:srgbClr val="252599"/>
                </a:solidFill>
                <a:latin typeface="Times New Roman"/>
                <a:cs typeface="Times New Roman"/>
              </a:rPr>
              <a:t>phân</a:t>
            </a:r>
            <a:r>
              <a:rPr sz="3600" i="0" spc="-85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sz="3600" i="0" dirty="0">
                <a:solidFill>
                  <a:srgbClr val="252599"/>
                </a:solidFill>
                <a:latin typeface="Times New Roman"/>
                <a:cs typeface="Times New Roman"/>
              </a:rPr>
              <a:t>trang  (Paging)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1140" y="1698701"/>
            <a:ext cx="8637905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Không </a:t>
            </a:r>
            <a:r>
              <a:rPr sz="2400" dirty="0">
                <a:latin typeface="Times New Roman"/>
                <a:cs typeface="Times New Roman"/>
              </a:rPr>
              <a:t>gian địa chỉ lôgic của </a:t>
            </a:r>
            <a:r>
              <a:rPr sz="2400" spc="-10" dirty="0">
                <a:latin typeface="Times New Roman"/>
                <a:cs typeface="Times New Roman"/>
              </a:rPr>
              <a:t>một </a:t>
            </a:r>
            <a:r>
              <a:rPr sz="2400" dirty="0">
                <a:latin typeface="Times New Roman"/>
                <a:cs typeface="Times New Roman"/>
              </a:rPr>
              <a:t>tiến trình có thể </a:t>
            </a:r>
            <a:r>
              <a:rPr sz="2400" dirty="0">
                <a:solidFill>
                  <a:srgbClr val="3333FF"/>
                </a:solidFill>
                <a:latin typeface="Times New Roman"/>
                <a:cs typeface="Times New Roman"/>
              </a:rPr>
              <a:t>không liên</a:t>
            </a:r>
            <a:r>
              <a:rPr sz="2400" spc="-15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FF"/>
                </a:solidFill>
                <a:latin typeface="Times New Roman"/>
                <a:cs typeface="Times New Roman"/>
              </a:rPr>
              <a:t>tục</a:t>
            </a:r>
            <a:r>
              <a:rPr sz="240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355600" marR="17526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FF"/>
                </a:solidFill>
                <a:latin typeface="Times New Roman"/>
                <a:cs typeface="Times New Roman"/>
              </a:rPr>
              <a:t>Chia bộ nhớ vật lý thành các khối có kích thước cố định gọi là  khung </a:t>
            </a:r>
            <a:r>
              <a:rPr sz="2400" spc="-5" dirty="0">
                <a:latin typeface="Times New Roman"/>
                <a:cs typeface="Times New Roman"/>
              </a:rPr>
              <a:t>(frame) </a:t>
            </a:r>
            <a:r>
              <a:rPr sz="2400" dirty="0">
                <a:latin typeface="Times New Roman"/>
                <a:cs typeface="Times New Roman"/>
              </a:rPr>
              <a:t>(kích thước là </a:t>
            </a:r>
            <a:r>
              <a:rPr sz="2400" spc="-5" dirty="0">
                <a:latin typeface="Times New Roman"/>
                <a:cs typeface="Times New Roman"/>
              </a:rPr>
              <a:t>số </a:t>
            </a:r>
            <a:r>
              <a:rPr sz="2400" spc="-10" dirty="0">
                <a:latin typeface="Times New Roman"/>
                <a:cs typeface="Times New Roman"/>
              </a:rPr>
              <a:t>mũ </a:t>
            </a:r>
            <a:r>
              <a:rPr sz="2400" dirty="0">
                <a:latin typeface="Times New Roman"/>
                <a:cs typeface="Times New Roman"/>
              </a:rPr>
              <a:t>của 2, từ 512 đến 8192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bytes).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FF"/>
                </a:solidFill>
                <a:latin typeface="Times New Roman"/>
                <a:cs typeface="Times New Roman"/>
              </a:rPr>
              <a:t>Chia bộ nhớ lôgic thành các khối có cùng kích thước và gọi là</a:t>
            </a:r>
            <a:r>
              <a:rPr sz="2400" spc="-18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FF"/>
                </a:solidFill>
                <a:latin typeface="Times New Roman"/>
                <a:cs typeface="Times New Roman"/>
              </a:rPr>
              <a:t>trang </a:t>
            </a:r>
            <a:r>
              <a:rPr sz="2400" dirty="0">
                <a:latin typeface="Times New Roman"/>
                <a:cs typeface="Times New Roman"/>
              </a:rPr>
              <a:t> (pages).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Lưu trạng thái của tất cả các khung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(frame).</a:t>
            </a:r>
            <a:endParaRPr sz="2400">
              <a:latin typeface="Times New Roman"/>
              <a:cs typeface="Times New Roman"/>
            </a:endParaRPr>
          </a:p>
          <a:p>
            <a:pPr marL="355600" marR="51879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Để </a:t>
            </a:r>
            <a:r>
              <a:rPr sz="2400" dirty="0">
                <a:latin typeface="Times New Roman"/>
                <a:cs typeface="Times New Roman"/>
              </a:rPr>
              <a:t>chạy </a:t>
            </a:r>
            <a:r>
              <a:rPr sz="2400" spc="-10" dirty="0">
                <a:latin typeface="Times New Roman"/>
                <a:cs typeface="Times New Roman"/>
              </a:rPr>
              <a:t>một </a:t>
            </a:r>
            <a:r>
              <a:rPr sz="2400" dirty="0">
                <a:latin typeface="Times New Roman"/>
                <a:cs typeface="Times New Roman"/>
              </a:rPr>
              <a:t>chương trình có kích thước n trang, cần phải tìm</a:t>
            </a:r>
            <a:r>
              <a:rPr sz="2400" spc="-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  khung trống và nạp chương trình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vào.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Tạo </a:t>
            </a:r>
            <a:r>
              <a:rPr sz="2400" spc="-10" dirty="0">
                <a:latin typeface="Times New Roman"/>
                <a:cs typeface="Times New Roman"/>
              </a:rPr>
              <a:t>một </a:t>
            </a:r>
            <a:r>
              <a:rPr sz="2400" dirty="0">
                <a:latin typeface="Times New Roman"/>
                <a:cs typeface="Times New Roman"/>
              </a:rPr>
              <a:t>bảng trang để chuyển đổi địa chỉ lôgic </a:t>
            </a:r>
            <a:r>
              <a:rPr sz="2400" spc="-5" dirty="0">
                <a:latin typeface="Times New Roman"/>
                <a:cs typeface="Times New Roman"/>
              </a:rPr>
              <a:t>sang </a:t>
            </a:r>
            <a:r>
              <a:rPr sz="2400" dirty="0">
                <a:latin typeface="Times New Roman"/>
                <a:cs typeface="Times New Roman"/>
              </a:rPr>
              <a:t>địa chỉ vật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lý.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Có hiện tượng phân </a:t>
            </a:r>
            <a:r>
              <a:rPr sz="2400" spc="-5" dirty="0">
                <a:latin typeface="Times New Roman"/>
                <a:cs typeface="Times New Roman"/>
              </a:rPr>
              <a:t>mảnh </a:t>
            </a:r>
            <a:r>
              <a:rPr sz="2400" dirty="0">
                <a:latin typeface="Times New Roman"/>
                <a:cs typeface="Times New Roman"/>
              </a:rPr>
              <a:t>bộ nhớ </a:t>
            </a:r>
            <a:r>
              <a:rPr sz="2400" spc="-5" dirty="0">
                <a:latin typeface="Times New Roman"/>
                <a:cs typeface="Times New Roman"/>
              </a:rPr>
              <a:t>nội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vi.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2105" y="291211"/>
            <a:ext cx="59391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Mô hình chuyển </a:t>
            </a: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đổi địa</a:t>
            </a:r>
            <a:r>
              <a:rPr i="0" spc="10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chỉ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20166"/>
            <a:ext cx="7931150" cy="291909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8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Times New Roman"/>
                <a:cs typeface="Times New Roman"/>
              </a:rPr>
              <a:t>Địa </a:t>
            </a:r>
            <a:r>
              <a:rPr sz="3200" dirty="0">
                <a:latin typeface="Times New Roman"/>
                <a:cs typeface="Times New Roman"/>
              </a:rPr>
              <a:t>chỉ được tạo ra bởi CPU gồm có hai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phần:</a:t>
            </a:r>
            <a:endParaRPr sz="3200">
              <a:latin typeface="Times New Roman"/>
              <a:cs typeface="Times New Roman"/>
            </a:endParaRPr>
          </a:p>
          <a:p>
            <a:pPr marL="756285" marR="201930" lvl="1" indent="-286385">
              <a:lnSpc>
                <a:spcPct val="100000"/>
              </a:lnSpc>
              <a:spcBef>
                <a:spcPts val="68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i="1" spc="-5" dirty="0">
                <a:latin typeface="Times New Roman"/>
                <a:cs typeface="Times New Roman"/>
              </a:rPr>
              <a:t>Số trang </a:t>
            </a:r>
            <a:r>
              <a:rPr sz="2800" i="1" spc="-10" dirty="0">
                <a:latin typeface="Times New Roman"/>
                <a:cs typeface="Times New Roman"/>
              </a:rPr>
              <a:t>(Page </a:t>
            </a:r>
            <a:r>
              <a:rPr sz="2800" i="1" spc="-5" dirty="0">
                <a:latin typeface="Times New Roman"/>
                <a:cs typeface="Times New Roman"/>
              </a:rPr>
              <a:t>number) </a:t>
            </a:r>
            <a:r>
              <a:rPr sz="2800" i="1" spc="-10" dirty="0">
                <a:latin typeface="Times New Roman"/>
                <a:cs typeface="Times New Roman"/>
              </a:rPr>
              <a:t>(p) </a:t>
            </a:r>
            <a:r>
              <a:rPr sz="2800" spc="-5" dirty="0">
                <a:latin typeface="Times New Roman"/>
                <a:cs typeface="Times New Roman"/>
              </a:rPr>
              <a:t>– được dùng như là  </a:t>
            </a:r>
            <a:r>
              <a:rPr sz="2800" spc="-10" dirty="0">
                <a:latin typeface="Times New Roman"/>
                <a:cs typeface="Times New Roman"/>
              </a:rPr>
              <a:t>một </a:t>
            </a:r>
            <a:r>
              <a:rPr sz="2800" spc="-5" dirty="0">
                <a:latin typeface="Times New Roman"/>
                <a:cs typeface="Times New Roman"/>
              </a:rPr>
              <a:t>chỉ số của </a:t>
            </a:r>
            <a:r>
              <a:rPr sz="2800" spc="-15" dirty="0">
                <a:latin typeface="Times New Roman"/>
                <a:cs typeface="Times New Roman"/>
              </a:rPr>
              <a:t>một </a:t>
            </a:r>
            <a:r>
              <a:rPr sz="2800" spc="-5" dirty="0">
                <a:latin typeface="Times New Roman"/>
                <a:cs typeface="Times New Roman"/>
              </a:rPr>
              <a:t>bảng trang chứa </a:t>
            </a:r>
            <a:r>
              <a:rPr sz="2800" dirty="0">
                <a:latin typeface="Times New Roman"/>
                <a:cs typeface="Times New Roman"/>
              </a:rPr>
              <a:t>địa </a:t>
            </a:r>
            <a:r>
              <a:rPr sz="2800" spc="-5" dirty="0">
                <a:latin typeface="Times New Roman"/>
                <a:cs typeface="Times New Roman"/>
              </a:rPr>
              <a:t>chỉ cơ </a:t>
            </a:r>
            <a:r>
              <a:rPr sz="2800" spc="-10" dirty="0">
                <a:latin typeface="Times New Roman"/>
                <a:cs typeface="Times New Roman"/>
              </a:rPr>
              <a:t>sở  </a:t>
            </a:r>
            <a:r>
              <a:rPr sz="2800" spc="-5" dirty="0">
                <a:latin typeface="Times New Roman"/>
                <a:cs typeface="Times New Roman"/>
              </a:rPr>
              <a:t>của </a:t>
            </a:r>
            <a:r>
              <a:rPr sz="2800" spc="-15" dirty="0">
                <a:latin typeface="Times New Roman"/>
                <a:cs typeface="Times New Roman"/>
              </a:rPr>
              <a:t>mỗi </a:t>
            </a:r>
            <a:r>
              <a:rPr sz="2800" spc="-5" dirty="0">
                <a:latin typeface="Times New Roman"/>
                <a:cs typeface="Times New Roman"/>
              </a:rPr>
              <a:t>trang trong bộ nhớ vật</a:t>
            </a:r>
            <a:r>
              <a:rPr sz="2800" spc="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lý.</a:t>
            </a:r>
            <a:endParaRPr sz="2800">
              <a:latin typeface="Times New Roman"/>
              <a:cs typeface="Times New Roman"/>
            </a:endParaRPr>
          </a:p>
          <a:p>
            <a:pPr marL="756285" marR="63500" lvl="1" indent="-286385">
              <a:lnSpc>
                <a:spcPct val="100000"/>
              </a:lnSpc>
              <a:spcBef>
                <a:spcPts val="6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i="1" spc="-5" dirty="0">
                <a:latin typeface="Times New Roman"/>
                <a:cs typeface="Times New Roman"/>
              </a:rPr>
              <a:t>Page offset </a:t>
            </a:r>
            <a:r>
              <a:rPr sz="2800" i="1" spc="-10" dirty="0">
                <a:latin typeface="Times New Roman"/>
                <a:cs typeface="Times New Roman"/>
              </a:rPr>
              <a:t>(d) </a:t>
            </a:r>
            <a:r>
              <a:rPr sz="2800" spc="-5" dirty="0">
                <a:latin typeface="Times New Roman"/>
                <a:cs typeface="Times New Roman"/>
              </a:rPr>
              <a:t>– kết hợp với </a:t>
            </a:r>
            <a:r>
              <a:rPr sz="2800" dirty="0">
                <a:latin typeface="Times New Roman"/>
                <a:cs typeface="Times New Roman"/>
              </a:rPr>
              <a:t>địa </a:t>
            </a:r>
            <a:r>
              <a:rPr sz="2800" spc="-5" dirty="0">
                <a:latin typeface="Times New Roman"/>
                <a:cs typeface="Times New Roman"/>
              </a:rPr>
              <a:t>chỉ cơ sở để định  ra </a:t>
            </a:r>
            <a:r>
              <a:rPr sz="2800" dirty="0">
                <a:latin typeface="Times New Roman"/>
                <a:cs typeface="Times New Roman"/>
              </a:rPr>
              <a:t>không </a:t>
            </a:r>
            <a:r>
              <a:rPr sz="2800" spc="-5" dirty="0">
                <a:latin typeface="Times New Roman"/>
                <a:cs typeface="Times New Roman"/>
              </a:rPr>
              <a:t>gian địa chỉ vật lý được gởi đến bộ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nhớ.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9328" y="291211"/>
            <a:ext cx="61639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Kiến </a:t>
            </a: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trúc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chuyển </a:t>
            </a: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đổi địa</a:t>
            </a:r>
            <a:r>
              <a:rPr i="0" spc="35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chỉ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309115"/>
            <a:ext cx="9144000" cy="55488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3270" y="291211"/>
            <a:ext cx="25361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Ví dụ</a:t>
            </a:r>
            <a:r>
              <a:rPr i="0" spc="-75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trang</a:t>
            </a:r>
          </a:p>
        </p:txBody>
      </p:sp>
      <p:sp>
        <p:nvSpPr>
          <p:cNvPr id="3" name="object 3"/>
          <p:cNvSpPr/>
          <p:nvPr/>
        </p:nvSpPr>
        <p:spPr>
          <a:xfrm>
            <a:off x="1676400" y="1219198"/>
            <a:ext cx="6059424" cy="5638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1578305"/>
            <a:ext cx="7731125" cy="42348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55600" marR="5715" indent="-342900">
              <a:lnSpc>
                <a:spcPts val="3030"/>
              </a:lnSpc>
              <a:spcBef>
                <a:spcPts val="4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Times New Roman"/>
                <a:cs typeface="Times New Roman"/>
              </a:rPr>
              <a:t>Một chương </a:t>
            </a:r>
            <a:r>
              <a:rPr sz="2800" dirty="0">
                <a:latin typeface="Times New Roman"/>
                <a:cs typeface="Times New Roman"/>
              </a:rPr>
              <a:t>trình </a:t>
            </a:r>
            <a:r>
              <a:rPr sz="2800" spc="-5" dirty="0">
                <a:latin typeface="Times New Roman"/>
                <a:cs typeface="Times New Roman"/>
              </a:rPr>
              <a:t>muốn chạy thì </a:t>
            </a:r>
            <a:r>
              <a:rPr sz="2800" dirty="0">
                <a:latin typeface="Times New Roman"/>
                <a:cs typeface="Times New Roman"/>
              </a:rPr>
              <a:t>phải </a:t>
            </a:r>
            <a:r>
              <a:rPr sz="2800" spc="-5" dirty="0">
                <a:latin typeface="Times New Roman"/>
                <a:cs typeface="Times New Roman"/>
              </a:rPr>
              <a:t>được nạp vào  </a:t>
            </a:r>
            <a:r>
              <a:rPr sz="2800" dirty="0">
                <a:latin typeface="Times New Roman"/>
                <a:cs typeface="Times New Roman"/>
              </a:rPr>
              <a:t>trong bộ nhớ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chính.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54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spc="-5" dirty="0">
                <a:latin typeface="Times New Roman"/>
                <a:cs typeface="Times New Roman"/>
              </a:rPr>
              <a:t>Vấn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đề:</a:t>
            </a:r>
            <a:endParaRPr sz="24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54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spc="5" dirty="0">
                <a:latin typeface="Times New Roman"/>
                <a:cs typeface="Times New Roman"/>
              </a:rPr>
              <a:t>Khi </a:t>
            </a:r>
            <a:r>
              <a:rPr sz="2000" dirty="0">
                <a:latin typeface="Times New Roman"/>
                <a:cs typeface="Times New Roman"/>
              </a:rPr>
              <a:t>nào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nạp?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4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latin typeface="Times New Roman"/>
                <a:cs typeface="Times New Roman"/>
              </a:rPr>
              <a:t>Nạp </a:t>
            </a:r>
            <a:r>
              <a:rPr sz="2000" dirty="0">
                <a:latin typeface="Times New Roman"/>
                <a:cs typeface="Times New Roman"/>
              </a:rPr>
              <a:t>vào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đâu?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4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Times New Roman"/>
                <a:cs typeface="Times New Roman"/>
              </a:rPr>
              <a:t>Nạp những phần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nào?</a:t>
            </a:r>
            <a:endParaRPr sz="2000">
              <a:latin typeface="Times New Roman"/>
              <a:cs typeface="Times New Roman"/>
            </a:endParaRPr>
          </a:p>
          <a:p>
            <a:pPr marL="355600" marR="6985" indent="-342900">
              <a:lnSpc>
                <a:spcPts val="3020"/>
              </a:lnSpc>
              <a:spcBef>
                <a:spcPts val="69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Times New Roman"/>
                <a:cs typeface="Times New Roman"/>
              </a:rPr>
              <a:t>Quản </a:t>
            </a:r>
            <a:r>
              <a:rPr sz="2800" spc="-5" dirty="0">
                <a:latin typeface="Times New Roman"/>
                <a:cs typeface="Times New Roman"/>
              </a:rPr>
              <a:t>lý </a:t>
            </a:r>
            <a:r>
              <a:rPr sz="2800" dirty="0">
                <a:latin typeface="Times New Roman"/>
                <a:cs typeface="Times New Roman"/>
              </a:rPr>
              <a:t>bộ nhớ </a:t>
            </a:r>
            <a:r>
              <a:rPr sz="2800" spc="-5" dirty="0">
                <a:latin typeface="Times New Roman"/>
                <a:cs typeface="Times New Roman"/>
              </a:rPr>
              <a:t>giúp tối ưu hóa hoạt động của </a:t>
            </a:r>
            <a:r>
              <a:rPr sz="2800" spc="-15" dirty="0">
                <a:latin typeface="Times New Roman"/>
                <a:cs typeface="Times New Roman"/>
              </a:rPr>
              <a:t>bộ  </a:t>
            </a:r>
            <a:r>
              <a:rPr sz="2800" dirty="0">
                <a:latin typeface="Times New Roman"/>
                <a:cs typeface="Times New Roman"/>
              </a:rPr>
              <a:t>nhớ</a:t>
            </a:r>
            <a:endParaRPr sz="2800">
              <a:latin typeface="Times New Roman"/>
              <a:cs typeface="Times New Roman"/>
            </a:endParaRPr>
          </a:p>
          <a:p>
            <a:pPr marL="756285" marR="5080" indent="-287020">
              <a:lnSpc>
                <a:spcPts val="2590"/>
              </a:lnSpc>
              <a:spcBef>
                <a:spcPts val="590"/>
              </a:spcBef>
            </a:pP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Tối </a:t>
            </a:r>
            <a:r>
              <a:rPr sz="2400" spc="-5" dirty="0">
                <a:latin typeface="Times New Roman"/>
                <a:cs typeface="Times New Roman"/>
              </a:rPr>
              <a:t>ưu </a:t>
            </a:r>
            <a:r>
              <a:rPr sz="2400" dirty="0">
                <a:latin typeface="Times New Roman"/>
                <a:cs typeface="Times New Roman"/>
              </a:rPr>
              <a:t>hóa số tiến trình cùng lúc ở trong bộ nhớ chính  nhằm nâng cao tính </a:t>
            </a:r>
            <a:r>
              <a:rPr sz="2400" spc="-5" dirty="0">
                <a:latin typeface="Times New Roman"/>
                <a:cs typeface="Times New Roman"/>
              </a:rPr>
              <a:t>đa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chương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254"/>
              </a:spcBef>
            </a:pP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Tận dụng tối đa bộ nhớ của </a:t>
            </a:r>
            <a:r>
              <a:rPr sz="2400" spc="-10" dirty="0">
                <a:latin typeface="Times New Roman"/>
                <a:cs typeface="Times New Roman"/>
              </a:rPr>
              <a:t>máy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tính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15461" y="215010"/>
            <a:ext cx="5259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0" spc="-5" dirty="0">
                <a:solidFill>
                  <a:srgbClr val="252599"/>
                </a:solidFill>
                <a:latin typeface="Times New Roman"/>
                <a:cs typeface="Times New Roman"/>
              </a:rPr>
              <a:t>Vì sao phải quản lý </a:t>
            </a:r>
            <a:r>
              <a:rPr sz="3600" i="0" dirty="0">
                <a:solidFill>
                  <a:srgbClr val="252599"/>
                </a:solidFill>
                <a:latin typeface="Times New Roman"/>
                <a:cs typeface="Times New Roman"/>
              </a:rPr>
              <a:t>bộ</a:t>
            </a:r>
            <a:r>
              <a:rPr sz="3600" i="0" spc="-60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sz="3600" i="0" dirty="0">
                <a:solidFill>
                  <a:srgbClr val="252599"/>
                </a:solidFill>
                <a:latin typeface="Times New Roman"/>
                <a:cs typeface="Times New Roman"/>
              </a:rPr>
              <a:t>nhớ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4313" y="291211"/>
            <a:ext cx="4135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Cài đặt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bảng</a:t>
            </a:r>
            <a:r>
              <a:rPr i="0" spc="5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trang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5"/>
              </a:spcBef>
              <a:buChar char="•"/>
              <a:tabLst>
                <a:tab pos="355600" algn="l"/>
                <a:tab pos="356235" algn="l"/>
              </a:tabLst>
            </a:pPr>
            <a:r>
              <a:rPr spc="-10" dirty="0"/>
              <a:t>Bảng </a:t>
            </a:r>
            <a:r>
              <a:rPr spc="-5" dirty="0"/>
              <a:t>trang được đặt </a:t>
            </a:r>
            <a:r>
              <a:rPr dirty="0"/>
              <a:t>trong bộ</a:t>
            </a:r>
            <a:r>
              <a:rPr spc="5" dirty="0"/>
              <a:t> </a:t>
            </a:r>
            <a:r>
              <a:rPr spc="-5" dirty="0"/>
              <a:t>nhớ.</a:t>
            </a: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Times New Roman"/>
              <a:buChar char="•"/>
              <a:tabLst>
                <a:tab pos="355600" algn="l"/>
                <a:tab pos="356235" algn="l"/>
              </a:tabLst>
            </a:pPr>
            <a:r>
              <a:rPr i="1" spc="-5" dirty="0">
                <a:latin typeface="Times New Roman"/>
                <a:cs typeface="Times New Roman"/>
              </a:rPr>
              <a:t>Page-table </a:t>
            </a:r>
            <a:r>
              <a:rPr i="1" dirty="0">
                <a:latin typeface="Times New Roman"/>
                <a:cs typeface="Times New Roman"/>
              </a:rPr>
              <a:t>base </a:t>
            </a:r>
            <a:r>
              <a:rPr i="1" spc="-5" dirty="0">
                <a:latin typeface="Times New Roman"/>
                <a:cs typeface="Times New Roman"/>
              </a:rPr>
              <a:t>register (</a:t>
            </a:r>
            <a:r>
              <a:rPr spc="-5" dirty="0"/>
              <a:t>PTBR) chỉ đến bảng</a:t>
            </a:r>
            <a:r>
              <a:rPr spc="10" dirty="0"/>
              <a:t> </a:t>
            </a:r>
            <a:r>
              <a:rPr dirty="0"/>
              <a:t>trang.</a:t>
            </a:r>
          </a:p>
          <a:p>
            <a:pPr marL="355600" marR="5080" indent="-342900">
              <a:lnSpc>
                <a:spcPct val="100000"/>
              </a:lnSpc>
              <a:spcBef>
                <a:spcPts val="605"/>
              </a:spcBef>
              <a:buFont typeface="Times New Roman"/>
              <a:buChar char="•"/>
              <a:tabLst>
                <a:tab pos="355600" algn="l"/>
                <a:tab pos="356235" algn="l"/>
                <a:tab pos="2141855" algn="l"/>
                <a:tab pos="3258820" algn="l"/>
                <a:tab pos="4591050" algn="l"/>
                <a:tab pos="5944870" algn="l"/>
                <a:tab pos="6687184" algn="l"/>
                <a:tab pos="7447915" algn="l"/>
              </a:tabLst>
            </a:pPr>
            <a:r>
              <a:rPr i="1" spc="-5" dirty="0">
                <a:latin typeface="Times New Roman"/>
                <a:cs typeface="Times New Roman"/>
              </a:rPr>
              <a:t>Page-t</a:t>
            </a:r>
            <a:r>
              <a:rPr i="1" dirty="0">
                <a:latin typeface="Times New Roman"/>
                <a:cs typeface="Times New Roman"/>
              </a:rPr>
              <a:t>a</a:t>
            </a:r>
            <a:r>
              <a:rPr i="1" spc="-5" dirty="0">
                <a:latin typeface="Times New Roman"/>
                <a:cs typeface="Times New Roman"/>
              </a:rPr>
              <a:t>b</a:t>
            </a:r>
            <a:r>
              <a:rPr i="1" dirty="0">
                <a:latin typeface="Times New Roman"/>
                <a:cs typeface="Times New Roman"/>
              </a:rPr>
              <a:t>l</a:t>
            </a:r>
            <a:r>
              <a:rPr i="1" spc="-5" dirty="0">
                <a:latin typeface="Times New Roman"/>
                <a:cs typeface="Times New Roman"/>
              </a:rPr>
              <a:t>e</a:t>
            </a:r>
            <a:r>
              <a:rPr i="1" dirty="0">
                <a:latin typeface="Times New Roman"/>
                <a:cs typeface="Times New Roman"/>
              </a:rPr>
              <a:t>	</a:t>
            </a:r>
            <a:r>
              <a:rPr i="1" spc="-5" dirty="0">
                <a:latin typeface="Times New Roman"/>
                <a:cs typeface="Times New Roman"/>
              </a:rPr>
              <a:t>le</a:t>
            </a:r>
            <a:r>
              <a:rPr i="1" dirty="0">
                <a:latin typeface="Times New Roman"/>
                <a:cs typeface="Times New Roman"/>
              </a:rPr>
              <a:t>ng</a:t>
            </a:r>
            <a:r>
              <a:rPr i="1" spc="-5" dirty="0">
                <a:latin typeface="Times New Roman"/>
                <a:cs typeface="Times New Roman"/>
              </a:rPr>
              <a:t>th</a:t>
            </a:r>
            <a:r>
              <a:rPr i="1" dirty="0">
                <a:latin typeface="Times New Roman"/>
                <a:cs typeface="Times New Roman"/>
              </a:rPr>
              <a:t>	</a:t>
            </a:r>
            <a:r>
              <a:rPr i="1" spc="-5" dirty="0">
                <a:latin typeface="Times New Roman"/>
                <a:cs typeface="Times New Roman"/>
              </a:rPr>
              <a:t>regi</a:t>
            </a:r>
            <a:r>
              <a:rPr i="1" dirty="0">
                <a:latin typeface="Times New Roman"/>
                <a:cs typeface="Times New Roman"/>
              </a:rPr>
              <a:t>s</a:t>
            </a:r>
            <a:r>
              <a:rPr i="1" spc="-5" dirty="0">
                <a:latin typeface="Times New Roman"/>
                <a:cs typeface="Times New Roman"/>
              </a:rPr>
              <a:t>t</a:t>
            </a:r>
            <a:r>
              <a:rPr i="1" spc="-20" dirty="0">
                <a:latin typeface="Times New Roman"/>
                <a:cs typeface="Times New Roman"/>
              </a:rPr>
              <a:t>e</a:t>
            </a:r>
            <a:r>
              <a:rPr i="1" spc="-5" dirty="0">
                <a:latin typeface="Times New Roman"/>
                <a:cs typeface="Times New Roman"/>
              </a:rPr>
              <a:t>r</a:t>
            </a:r>
            <a:r>
              <a:rPr i="1" dirty="0">
                <a:latin typeface="Times New Roman"/>
                <a:cs typeface="Times New Roman"/>
              </a:rPr>
              <a:t>	</a:t>
            </a:r>
            <a:r>
              <a:rPr spc="-5" dirty="0"/>
              <a:t>(</a:t>
            </a:r>
            <a:r>
              <a:rPr dirty="0"/>
              <a:t>P</a:t>
            </a:r>
            <a:r>
              <a:rPr spc="-5" dirty="0"/>
              <a:t>R</a:t>
            </a:r>
            <a:r>
              <a:rPr spc="-15" dirty="0"/>
              <a:t>L</a:t>
            </a:r>
            <a:r>
              <a:rPr spc="-5" dirty="0"/>
              <a:t>R)</a:t>
            </a:r>
            <a:r>
              <a:rPr dirty="0"/>
              <a:t>	</a:t>
            </a:r>
            <a:r>
              <a:rPr spc="-5" dirty="0"/>
              <a:t>cho</a:t>
            </a:r>
            <a:r>
              <a:rPr dirty="0"/>
              <a:t>	</a:t>
            </a:r>
            <a:r>
              <a:rPr spc="-5" dirty="0"/>
              <a:t>b</a:t>
            </a:r>
            <a:r>
              <a:rPr dirty="0"/>
              <a:t>i</a:t>
            </a:r>
            <a:r>
              <a:rPr spc="-5" dirty="0"/>
              <a:t>ết</a:t>
            </a:r>
            <a:r>
              <a:rPr dirty="0"/>
              <a:t>	</a:t>
            </a:r>
            <a:r>
              <a:rPr spc="-5" dirty="0"/>
              <a:t>k</a:t>
            </a:r>
            <a:r>
              <a:rPr dirty="0"/>
              <a:t>í</a:t>
            </a:r>
            <a:r>
              <a:rPr spc="-5" dirty="0"/>
              <a:t>ch  thước của bảng</a:t>
            </a:r>
            <a:r>
              <a:rPr spc="-20" dirty="0"/>
              <a:t> </a:t>
            </a:r>
            <a:r>
              <a:rPr dirty="0"/>
              <a:t>trang.</a:t>
            </a:r>
          </a:p>
          <a:p>
            <a:pPr marL="355600" marR="5080" indent="-342900" algn="just">
              <a:lnSpc>
                <a:spcPct val="100200"/>
              </a:lnSpc>
              <a:spcBef>
                <a:spcPts val="595"/>
              </a:spcBef>
              <a:buChar char="•"/>
              <a:tabLst>
                <a:tab pos="356235" algn="l"/>
              </a:tabLst>
            </a:pPr>
            <a:r>
              <a:rPr spc="-5" dirty="0"/>
              <a:t>Với </a:t>
            </a:r>
            <a:r>
              <a:rPr spc="-15" dirty="0"/>
              <a:t>mô </a:t>
            </a:r>
            <a:r>
              <a:rPr dirty="0"/>
              <a:t>hình </a:t>
            </a:r>
            <a:r>
              <a:rPr spc="-5" dirty="0"/>
              <a:t>này, mọi sự </a:t>
            </a:r>
            <a:r>
              <a:rPr dirty="0"/>
              <a:t>truy </a:t>
            </a:r>
            <a:r>
              <a:rPr spc="-10" dirty="0"/>
              <a:t>cập </a:t>
            </a:r>
            <a:r>
              <a:rPr spc="-5" dirty="0"/>
              <a:t>chỉ </a:t>
            </a:r>
            <a:r>
              <a:rPr dirty="0"/>
              <a:t>thị/dữ </a:t>
            </a:r>
            <a:r>
              <a:rPr spc="-5" dirty="0"/>
              <a:t>liệu đều  </a:t>
            </a:r>
            <a:r>
              <a:rPr dirty="0"/>
              <a:t>đòi hỏi </a:t>
            </a:r>
            <a:r>
              <a:rPr spc="-10" dirty="0"/>
              <a:t>hai </a:t>
            </a:r>
            <a:r>
              <a:rPr spc="-5" dirty="0"/>
              <a:t>lần </a:t>
            </a:r>
            <a:r>
              <a:rPr dirty="0"/>
              <a:t>truy </a:t>
            </a:r>
            <a:r>
              <a:rPr spc="-10" dirty="0"/>
              <a:t>cập </a:t>
            </a:r>
            <a:r>
              <a:rPr dirty="0"/>
              <a:t>vùng </a:t>
            </a:r>
            <a:r>
              <a:rPr spc="-5" dirty="0"/>
              <a:t>nhớ: </a:t>
            </a:r>
            <a:r>
              <a:rPr dirty="0"/>
              <a:t>1) </a:t>
            </a:r>
            <a:r>
              <a:rPr spc="-5" dirty="0"/>
              <a:t>truy </a:t>
            </a:r>
            <a:r>
              <a:rPr spc="-10" dirty="0"/>
              <a:t>cập bảng  </a:t>
            </a:r>
            <a:r>
              <a:rPr dirty="0"/>
              <a:t>trang; 2) </a:t>
            </a:r>
            <a:r>
              <a:rPr spc="-5" dirty="0"/>
              <a:t>chỉ </a:t>
            </a:r>
            <a:r>
              <a:rPr dirty="0"/>
              <a:t>thị </a:t>
            </a:r>
            <a:r>
              <a:rPr spc="-5" dirty="0"/>
              <a:t>hoặc </a:t>
            </a:r>
            <a:r>
              <a:rPr dirty="0"/>
              <a:t>dữ </a:t>
            </a:r>
            <a:r>
              <a:rPr spc="-5" dirty="0"/>
              <a:t>liệu </a:t>
            </a:r>
            <a:r>
              <a:rPr spc="-5" dirty="0">
                <a:latin typeface="Wingdings"/>
                <a:cs typeface="Wingdings"/>
              </a:rPr>
              <a:t></a:t>
            </a:r>
            <a:r>
              <a:rPr spc="-5" dirty="0"/>
              <a:t> </a:t>
            </a:r>
            <a:r>
              <a:rPr spc="-10" dirty="0"/>
              <a:t>có </a:t>
            </a:r>
            <a:r>
              <a:rPr dirty="0"/>
              <a:t>vẻ</a:t>
            </a:r>
            <a:r>
              <a:rPr spc="-55" dirty="0"/>
              <a:t> </a:t>
            </a:r>
            <a:r>
              <a:rPr spc="-10" dirty="0"/>
              <a:t>chậm.</a:t>
            </a:r>
          </a:p>
          <a:p>
            <a:pPr marL="355600" marR="5080" indent="-342900">
              <a:lnSpc>
                <a:spcPct val="100000"/>
              </a:lnSpc>
              <a:spcBef>
                <a:spcPts val="585"/>
              </a:spcBef>
              <a:buChar char="•"/>
              <a:tabLst>
                <a:tab pos="355600" algn="l"/>
                <a:tab pos="356235" algn="l"/>
                <a:tab pos="1257935" algn="l"/>
                <a:tab pos="2103755" algn="l"/>
                <a:tab pos="2771140" algn="l"/>
                <a:tab pos="3258820" algn="l"/>
                <a:tab pos="3847465" algn="l"/>
                <a:tab pos="4434205" algn="l"/>
                <a:tab pos="5161280" algn="l"/>
                <a:tab pos="5807710" algn="l"/>
                <a:tab pos="6671945" algn="l"/>
                <a:tab pos="7368540" algn="l"/>
              </a:tabLst>
            </a:pPr>
            <a:r>
              <a:rPr spc="-10" dirty="0"/>
              <a:t>Khắ</a:t>
            </a:r>
            <a:r>
              <a:rPr spc="-5" dirty="0"/>
              <a:t>c</a:t>
            </a:r>
            <a:r>
              <a:rPr dirty="0"/>
              <a:t>	</a:t>
            </a:r>
            <a:r>
              <a:rPr spc="-5" dirty="0"/>
              <a:t>phục</a:t>
            </a:r>
            <a:r>
              <a:rPr dirty="0"/>
              <a:t>	</a:t>
            </a:r>
            <a:r>
              <a:rPr spc="-5" dirty="0"/>
              <a:t>vấn</a:t>
            </a:r>
            <a:r>
              <a:rPr dirty="0"/>
              <a:t>	</a:t>
            </a:r>
            <a:r>
              <a:rPr spc="-5" dirty="0"/>
              <a:t>đề</a:t>
            </a:r>
            <a:r>
              <a:rPr dirty="0"/>
              <a:t>	</a:t>
            </a:r>
            <a:r>
              <a:rPr spc="-5" dirty="0"/>
              <a:t>hai</a:t>
            </a:r>
            <a:r>
              <a:rPr dirty="0"/>
              <a:t>	</a:t>
            </a:r>
            <a:r>
              <a:rPr spc="-5" dirty="0"/>
              <a:t>lần</a:t>
            </a:r>
            <a:r>
              <a:rPr dirty="0"/>
              <a:t>	</a:t>
            </a:r>
            <a:r>
              <a:rPr spc="-5" dirty="0"/>
              <a:t>truy</a:t>
            </a:r>
            <a:r>
              <a:rPr dirty="0"/>
              <a:t>	</a:t>
            </a:r>
            <a:r>
              <a:rPr spc="-15" dirty="0"/>
              <a:t>cậ</a:t>
            </a:r>
            <a:r>
              <a:rPr spc="-5" dirty="0"/>
              <a:t>p</a:t>
            </a:r>
            <a:r>
              <a:rPr dirty="0"/>
              <a:t>	</a:t>
            </a:r>
            <a:r>
              <a:rPr spc="-5" dirty="0"/>
              <a:t>v</a:t>
            </a:r>
            <a:r>
              <a:rPr spc="-15" dirty="0"/>
              <a:t>ù</a:t>
            </a:r>
            <a:r>
              <a:rPr spc="-5" dirty="0"/>
              <a:t>ng</a:t>
            </a:r>
            <a:r>
              <a:rPr dirty="0"/>
              <a:t>	</a:t>
            </a:r>
            <a:r>
              <a:rPr spc="-5" dirty="0"/>
              <a:t>nhớ</a:t>
            </a:r>
            <a:r>
              <a:rPr dirty="0"/>
              <a:t>	</a:t>
            </a:r>
            <a:r>
              <a:rPr spc="-5" dirty="0"/>
              <a:t>b</a:t>
            </a:r>
            <a:r>
              <a:rPr spc="-20" dirty="0"/>
              <a:t>ằ</a:t>
            </a:r>
            <a:r>
              <a:rPr spc="-5" dirty="0"/>
              <a:t>ng  </a:t>
            </a:r>
            <a:r>
              <a:rPr spc="-10" dirty="0"/>
              <a:t>cách </a:t>
            </a:r>
            <a:r>
              <a:rPr spc="-5" dirty="0"/>
              <a:t>sử </a:t>
            </a:r>
            <a:r>
              <a:rPr dirty="0"/>
              <a:t>dụng </a:t>
            </a:r>
            <a:r>
              <a:rPr spc="-10" dirty="0"/>
              <a:t>một </a:t>
            </a:r>
            <a:r>
              <a:rPr dirty="0"/>
              <a:t>vùng </a:t>
            </a:r>
            <a:r>
              <a:rPr spc="-5" dirty="0"/>
              <a:t>đệm phần cứng tra </a:t>
            </a:r>
            <a:r>
              <a:rPr spc="-10" dirty="0"/>
              <a:t>cứu</a:t>
            </a:r>
            <a:r>
              <a:rPr spc="655" dirty="0"/>
              <a:t> </a:t>
            </a:r>
            <a:r>
              <a:rPr dirty="0"/>
              <a:t>nhanh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29680" y="5538927"/>
            <a:ext cx="27800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53235" algn="l"/>
                <a:tab pos="2508885" algn="l"/>
              </a:tabLst>
            </a:pPr>
            <a:r>
              <a:rPr sz="2800" spc="-5" dirty="0">
                <a:latin typeface="Times New Roman"/>
                <a:cs typeface="Times New Roman"/>
              </a:rPr>
              <a:t>hardw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re)</a:t>
            </a:r>
            <a:r>
              <a:rPr sz="2800" dirty="0">
                <a:latin typeface="Times New Roman"/>
                <a:cs typeface="Times New Roman"/>
              </a:rPr>
              <a:t>	gọ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	là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9144" y="5538927"/>
            <a:ext cx="467614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04545" algn="l"/>
                <a:tab pos="1637030" algn="l"/>
                <a:tab pos="3041015" algn="l"/>
              </a:tabLst>
            </a:pPr>
            <a:r>
              <a:rPr sz="2800" spc="-5" dirty="0">
                <a:latin typeface="Times New Roman"/>
                <a:cs typeface="Times New Roman"/>
              </a:rPr>
              <a:t>đặc	b</a:t>
            </a:r>
            <a:r>
              <a:rPr sz="2800" dirty="0">
                <a:latin typeface="Times New Roman"/>
                <a:cs typeface="Times New Roman"/>
              </a:rPr>
              <a:t>i</a:t>
            </a:r>
            <a:r>
              <a:rPr sz="2800" spc="-5" dirty="0">
                <a:latin typeface="Times New Roman"/>
                <a:cs typeface="Times New Roman"/>
              </a:rPr>
              <a:t>ệt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(</a:t>
            </a:r>
            <a:r>
              <a:rPr sz="2800" dirty="0">
                <a:latin typeface="Times New Roman"/>
                <a:cs typeface="Times New Roman"/>
              </a:rPr>
              <a:t>sp</a:t>
            </a:r>
            <a:r>
              <a:rPr sz="2800" spc="-5" dirty="0">
                <a:latin typeface="Times New Roman"/>
                <a:cs typeface="Times New Roman"/>
              </a:rPr>
              <a:t>e</a:t>
            </a:r>
            <a:r>
              <a:rPr sz="2800" spc="-20" dirty="0">
                <a:latin typeface="Times New Roman"/>
                <a:cs typeface="Times New Roman"/>
              </a:rPr>
              <a:t>c</a:t>
            </a:r>
            <a:r>
              <a:rPr sz="2800" spc="-5" dirty="0">
                <a:latin typeface="Times New Roman"/>
                <a:cs typeface="Times New Roman"/>
              </a:rPr>
              <a:t>ial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fas</a:t>
            </a:r>
            <a:r>
              <a:rPr sz="280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-l</a:t>
            </a:r>
            <a:r>
              <a:rPr sz="2800" spc="5" dirty="0">
                <a:latin typeface="Times New Roman"/>
                <a:cs typeface="Times New Roman"/>
              </a:rPr>
              <a:t>o</a:t>
            </a:r>
            <a:r>
              <a:rPr sz="2800" spc="-5" dirty="0">
                <a:latin typeface="Times New Roman"/>
                <a:cs typeface="Times New Roman"/>
              </a:rPr>
              <a:t>ok</a:t>
            </a:r>
            <a:r>
              <a:rPr sz="2800" spc="5" dirty="0">
                <a:latin typeface="Times New Roman"/>
                <a:cs typeface="Times New Roman"/>
              </a:rPr>
              <a:t>u</a:t>
            </a:r>
            <a:r>
              <a:rPr sz="2800" spc="-5" dirty="0">
                <a:latin typeface="Times New Roman"/>
                <a:cs typeface="Times New Roman"/>
              </a:rPr>
              <a:t>p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882775" algn="l"/>
                <a:tab pos="3418840" algn="l"/>
              </a:tabLst>
            </a:pPr>
            <a:r>
              <a:rPr sz="2800" i="1" spc="-5" dirty="0">
                <a:latin typeface="Times New Roman"/>
                <a:cs typeface="Times New Roman"/>
              </a:rPr>
              <a:t>associative	registers	</a:t>
            </a:r>
            <a:r>
              <a:rPr sz="2800" spc="-5" dirty="0">
                <a:latin typeface="Times New Roman"/>
                <a:cs typeface="Times New Roman"/>
              </a:rPr>
              <a:t>hoặc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50560" y="5965647"/>
            <a:ext cx="33572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64360" algn="l"/>
              </a:tabLst>
            </a:pPr>
            <a:r>
              <a:rPr sz="2800" i="1" spc="-5" dirty="0">
                <a:latin typeface="Times New Roman"/>
                <a:cs typeface="Times New Roman"/>
              </a:rPr>
              <a:t>translation	look-aside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9144" y="6392062"/>
            <a:ext cx="2084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i="1" dirty="0">
                <a:latin typeface="Times New Roman"/>
                <a:cs typeface="Times New Roman"/>
              </a:rPr>
              <a:t>buffers</a:t>
            </a:r>
            <a:r>
              <a:rPr sz="2800" i="1" spc="-105" dirty="0">
                <a:latin typeface="Times New Roman"/>
                <a:cs typeface="Times New Roman"/>
              </a:rPr>
              <a:t> </a:t>
            </a:r>
            <a:r>
              <a:rPr sz="2800" i="1" spc="-5" dirty="0">
                <a:latin typeface="Times New Roman"/>
                <a:cs typeface="Times New Roman"/>
              </a:rPr>
              <a:t>(TLBs)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3776" y="573023"/>
            <a:ext cx="8193024" cy="6284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7010" y="291211"/>
            <a:ext cx="364997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Bảo </a:t>
            </a:r>
            <a:r>
              <a:rPr i="0" dirty="0">
                <a:solidFill>
                  <a:srgbClr val="252599"/>
                </a:solidFill>
                <a:latin typeface="Times New Roman"/>
                <a:cs typeface="Times New Roman"/>
              </a:rPr>
              <a:t>vệ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vùng</a:t>
            </a:r>
            <a:r>
              <a:rPr i="0" spc="-75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nhớ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0977"/>
            <a:ext cx="8167370" cy="4795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Times New Roman"/>
                <a:cs typeface="Times New Roman"/>
              </a:rPr>
              <a:t>Làm </a:t>
            </a:r>
            <a:r>
              <a:rPr sz="2800" spc="-5" dirty="0">
                <a:latin typeface="Times New Roman"/>
                <a:cs typeface="Times New Roman"/>
              </a:rPr>
              <a:t>sao biết trang nào </a:t>
            </a:r>
            <a:r>
              <a:rPr sz="2800" spc="-10" dirty="0">
                <a:latin typeface="Times New Roman"/>
                <a:cs typeface="Times New Roman"/>
              </a:rPr>
              <a:t>của </a:t>
            </a:r>
            <a:r>
              <a:rPr sz="2800" spc="-5" dirty="0">
                <a:latin typeface="Times New Roman"/>
                <a:cs typeface="Times New Roman"/>
              </a:rPr>
              <a:t>tiến </a:t>
            </a:r>
            <a:r>
              <a:rPr sz="2800" dirty="0">
                <a:latin typeface="Times New Roman"/>
                <a:cs typeface="Times New Roman"/>
              </a:rPr>
              <a:t>trình </a:t>
            </a:r>
            <a:r>
              <a:rPr sz="2800" spc="-5" dirty="0">
                <a:latin typeface="Times New Roman"/>
                <a:cs typeface="Times New Roman"/>
              </a:rPr>
              <a:t>nào? </a:t>
            </a:r>
            <a:r>
              <a:rPr sz="2800" spc="-10" dirty="0">
                <a:latin typeface="Times New Roman"/>
                <a:cs typeface="Times New Roman"/>
              </a:rPr>
              <a:t>Cần </a:t>
            </a:r>
            <a:r>
              <a:rPr sz="2800" dirty="0">
                <a:latin typeface="Times New Roman"/>
                <a:cs typeface="Times New Roman"/>
              </a:rPr>
              <a:t>bảo </a:t>
            </a:r>
            <a:r>
              <a:rPr sz="2800" spc="-5" dirty="0">
                <a:latin typeface="Times New Roman"/>
                <a:cs typeface="Times New Roman"/>
              </a:rPr>
              <a:t>vệ  </a:t>
            </a:r>
            <a:r>
              <a:rPr sz="2800" spc="-10" dirty="0">
                <a:latin typeface="Times New Roman"/>
                <a:cs typeface="Times New Roman"/>
              </a:rPr>
              <a:t>các </a:t>
            </a:r>
            <a:r>
              <a:rPr sz="2800" spc="-5" dirty="0">
                <a:latin typeface="Times New Roman"/>
                <a:cs typeface="Times New Roman"/>
              </a:rPr>
              <a:t>tiến trình </a:t>
            </a:r>
            <a:r>
              <a:rPr sz="2800" dirty="0">
                <a:latin typeface="Times New Roman"/>
                <a:cs typeface="Times New Roman"/>
              </a:rPr>
              <a:t>truy </a:t>
            </a:r>
            <a:r>
              <a:rPr sz="2800" spc="-5" dirty="0">
                <a:latin typeface="Times New Roman"/>
                <a:cs typeface="Times New Roman"/>
              </a:rPr>
              <a:t>xuất vào trang </a:t>
            </a:r>
            <a:r>
              <a:rPr sz="2800" dirty="0">
                <a:latin typeface="Times New Roman"/>
                <a:cs typeface="Times New Roman"/>
              </a:rPr>
              <a:t>không </a:t>
            </a:r>
            <a:r>
              <a:rPr sz="2800" spc="-5" dirty="0">
                <a:latin typeface="Times New Roman"/>
                <a:cs typeface="Times New Roman"/>
              </a:rPr>
              <a:t>phải của</a:t>
            </a:r>
            <a:r>
              <a:rPr sz="2800" spc="-10" dirty="0">
                <a:latin typeface="Times New Roman"/>
                <a:cs typeface="Times New Roman"/>
              </a:rPr>
              <a:t> mình.</a:t>
            </a:r>
            <a:endParaRPr sz="2800">
              <a:latin typeface="Times New Roman"/>
              <a:cs typeface="Times New Roman"/>
            </a:endParaRPr>
          </a:p>
          <a:p>
            <a:pPr marL="355600" marR="189865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Times New Roman"/>
                <a:cs typeface="Times New Roman"/>
              </a:rPr>
              <a:t>Việc </a:t>
            </a:r>
            <a:r>
              <a:rPr sz="2800" spc="-5" dirty="0">
                <a:latin typeface="Times New Roman"/>
                <a:cs typeface="Times New Roman"/>
              </a:rPr>
              <a:t>bảo </a:t>
            </a:r>
            <a:r>
              <a:rPr sz="2800" dirty="0">
                <a:latin typeface="Times New Roman"/>
                <a:cs typeface="Times New Roman"/>
              </a:rPr>
              <a:t>vệ </a:t>
            </a:r>
            <a:r>
              <a:rPr sz="2800" spc="-5" dirty="0">
                <a:latin typeface="Times New Roman"/>
                <a:cs typeface="Times New Roman"/>
              </a:rPr>
              <a:t>vùng nhớ được cài đặt bằng </a:t>
            </a:r>
            <a:r>
              <a:rPr sz="2800" spc="-10" dirty="0">
                <a:latin typeface="Times New Roman"/>
                <a:cs typeface="Times New Roman"/>
              </a:rPr>
              <a:t>cách </a:t>
            </a:r>
            <a:r>
              <a:rPr sz="2800" spc="-5" dirty="0">
                <a:latin typeface="Times New Roman"/>
                <a:cs typeface="Times New Roman"/>
              </a:rPr>
              <a:t>liên kết  </a:t>
            </a:r>
            <a:r>
              <a:rPr sz="2800" spc="-10" dirty="0">
                <a:latin typeface="Times New Roman"/>
                <a:cs typeface="Times New Roman"/>
              </a:rPr>
              <a:t>một </a:t>
            </a:r>
            <a:r>
              <a:rPr sz="2800" dirty="0">
                <a:latin typeface="Times New Roman"/>
                <a:cs typeface="Times New Roman"/>
              </a:rPr>
              <a:t>khung </a:t>
            </a:r>
            <a:r>
              <a:rPr sz="2800" spc="-5" dirty="0">
                <a:latin typeface="Times New Roman"/>
                <a:cs typeface="Times New Roman"/>
              </a:rPr>
              <a:t>với </a:t>
            </a:r>
            <a:r>
              <a:rPr sz="2800" spc="-10" dirty="0">
                <a:latin typeface="Times New Roman"/>
                <a:cs typeface="Times New Roman"/>
              </a:rPr>
              <a:t>một </a:t>
            </a:r>
            <a:r>
              <a:rPr sz="2800" spc="-5" dirty="0">
                <a:latin typeface="Times New Roman"/>
                <a:cs typeface="Times New Roman"/>
              </a:rPr>
              <a:t>bit, </a:t>
            </a:r>
            <a:r>
              <a:rPr sz="2800" dirty="0">
                <a:latin typeface="Times New Roman"/>
                <a:cs typeface="Times New Roman"/>
              </a:rPr>
              <a:t>gọi </a:t>
            </a:r>
            <a:r>
              <a:rPr sz="2800" spc="-5" dirty="0">
                <a:latin typeface="Times New Roman"/>
                <a:cs typeface="Times New Roman"/>
              </a:rPr>
              <a:t>là bit kiểm tra hợp lệ  </a:t>
            </a:r>
            <a:r>
              <a:rPr sz="2800" dirty="0">
                <a:latin typeface="Times New Roman"/>
                <a:cs typeface="Times New Roman"/>
              </a:rPr>
              <a:t>(valid-invalid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bit).</a:t>
            </a:r>
            <a:endParaRPr sz="2800">
              <a:latin typeface="Times New Roman"/>
              <a:cs typeface="Times New Roman"/>
            </a:endParaRPr>
          </a:p>
          <a:p>
            <a:pPr marL="355600" marR="135255" indent="-342900">
              <a:lnSpc>
                <a:spcPct val="100000"/>
              </a:lnSpc>
              <a:spcBef>
                <a:spcPts val="675"/>
              </a:spcBef>
              <a:buFont typeface="Times New Roman"/>
              <a:buChar char="•"/>
              <a:tabLst>
                <a:tab pos="355600" algn="l"/>
                <a:tab pos="356235" algn="l"/>
              </a:tabLst>
            </a:pPr>
            <a:r>
              <a:rPr sz="2800" i="1" spc="-5" dirty="0">
                <a:latin typeface="Times New Roman"/>
                <a:cs typeface="Times New Roman"/>
              </a:rPr>
              <a:t>Valid-invalid </a:t>
            </a:r>
            <a:r>
              <a:rPr sz="2800" dirty="0">
                <a:latin typeface="Times New Roman"/>
                <a:cs typeface="Times New Roman"/>
              </a:rPr>
              <a:t>bit </a:t>
            </a:r>
            <a:r>
              <a:rPr sz="2800" spc="-5" dirty="0">
                <a:latin typeface="Times New Roman"/>
                <a:cs typeface="Times New Roman"/>
              </a:rPr>
              <a:t>được đính kèm vào </a:t>
            </a:r>
            <a:r>
              <a:rPr sz="2800" spc="-10" dirty="0">
                <a:latin typeface="Times New Roman"/>
                <a:cs typeface="Times New Roman"/>
              </a:rPr>
              <a:t>mỗi </a:t>
            </a:r>
            <a:r>
              <a:rPr sz="2800" spc="-5" dirty="0">
                <a:latin typeface="Times New Roman"/>
                <a:cs typeface="Times New Roman"/>
              </a:rPr>
              <a:t>ô trang bảng  </a:t>
            </a:r>
            <a:r>
              <a:rPr sz="2800" dirty="0">
                <a:latin typeface="Times New Roman"/>
                <a:cs typeface="Times New Roman"/>
              </a:rPr>
              <a:t>trang: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595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“valid” chỉ ra rằng trang đi kèm là nằm trong không </a:t>
            </a:r>
            <a:r>
              <a:rPr sz="2400" spc="-5" dirty="0">
                <a:latin typeface="Times New Roman"/>
                <a:cs typeface="Times New Roman"/>
              </a:rPr>
              <a:t>gian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địa</a:t>
            </a:r>
            <a:endParaRPr sz="24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chỉ lôgic của tiến trình vì vậy truy xuất trang này là hợp</a:t>
            </a:r>
            <a:r>
              <a:rPr sz="2400" spc="-1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lệ.</a:t>
            </a:r>
            <a:endParaRPr sz="2400">
              <a:latin typeface="Times New Roman"/>
              <a:cs typeface="Times New Roman"/>
            </a:endParaRPr>
          </a:p>
          <a:p>
            <a:pPr marL="756285" marR="302260" lvl="1" indent="-286385">
              <a:lnSpc>
                <a:spcPct val="100000"/>
              </a:lnSpc>
              <a:spcBef>
                <a:spcPts val="575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“invalid” chỉ ra rằng trang đi kèm không nằm trong</a:t>
            </a:r>
            <a:r>
              <a:rPr sz="2400" spc="-2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không  gian địa chỉ lôgic của tiến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trình.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10666"/>
            <a:ext cx="7848600" cy="6847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3541" y="291211"/>
            <a:ext cx="42970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Tổ </a:t>
            </a:r>
            <a:r>
              <a:rPr i="0" dirty="0">
                <a:solidFill>
                  <a:srgbClr val="252599"/>
                </a:solidFill>
                <a:latin typeface="Times New Roman"/>
                <a:cs typeface="Times New Roman"/>
              </a:rPr>
              <a:t>chức </a:t>
            </a: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bảng</a:t>
            </a:r>
            <a:r>
              <a:rPr i="0" spc="-65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dirty="0">
                <a:solidFill>
                  <a:srgbClr val="252599"/>
                </a:solidFill>
                <a:latin typeface="Times New Roman"/>
                <a:cs typeface="Times New Roman"/>
              </a:rPr>
              <a:t>trang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33104"/>
            <a:ext cx="7993380" cy="344233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9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Times New Roman"/>
                <a:cs typeface="Times New Roman"/>
              </a:rPr>
              <a:t>Chỉ </a:t>
            </a:r>
            <a:r>
              <a:rPr sz="2800" spc="-10" dirty="0">
                <a:latin typeface="Times New Roman"/>
                <a:cs typeface="Times New Roman"/>
              </a:rPr>
              <a:t>một </a:t>
            </a:r>
            <a:r>
              <a:rPr sz="2800" spc="-5" dirty="0">
                <a:latin typeface="Times New Roman"/>
                <a:cs typeface="Times New Roman"/>
              </a:rPr>
              <a:t>bảng trang (cho </a:t>
            </a:r>
            <a:r>
              <a:rPr sz="2800" spc="-10" dirty="0">
                <a:latin typeface="Times New Roman"/>
                <a:cs typeface="Times New Roman"/>
              </a:rPr>
              <a:t>mỗi </a:t>
            </a:r>
            <a:r>
              <a:rPr sz="2800" spc="-5" dirty="0">
                <a:latin typeface="Times New Roman"/>
                <a:cs typeface="Times New Roman"/>
              </a:rPr>
              <a:t>tiến</a:t>
            </a:r>
            <a:r>
              <a:rPr sz="2800" spc="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trình)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99800"/>
              </a:lnSpc>
              <a:spcBef>
                <a:spcPts val="69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Times New Roman"/>
                <a:cs typeface="Times New Roman"/>
              </a:rPr>
              <a:t>Tiến trình nhiều trang </a:t>
            </a:r>
            <a:r>
              <a:rPr sz="2800" spc="-5" dirty="0">
                <a:latin typeface="Wingdings"/>
                <a:cs typeface="Wingdings"/>
              </a:rPr>
              <a:t>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quản lý bộ nhớ </a:t>
            </a:r>
            <a:r>
              <a:rPr sz="2800" spc="-5" dirty="0">
                <a:latin typeface="Times New Roman"/>
                <a:cs typeface="Times New Roman"/>
              </a:rPr>
              <a:t>rất </a:t>
            </a:r>
            <a:r>
              <a:rPr sz="2800" dirty="0">
                <a:latin typeface="Times New Roman"/>
                <a:cs typeface="Times New Roman"/>
              </a:rPr>
              <a:t>lớn </a:t>
            </a:r>
            <a:r>
              <a:rPr sz="2800" spc="-5" dirty="0">
                <a:latin typeface="Wingdings"/>
                <a:cs typeface="Wingdings"/>
              </a:rPr>
              <a:t>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số  </a:t>
            </a:r>
            <a:r>
              <a:rPr sz="2800" spc="-5" dirty="0">
                <a:latin typeface="Times New Roman"/>
                <a:cs typeface="Times New Roman"/>
              </a:rPr>
              <a:t>trang nhiều </a:t>
            </a:r>
            <a:r>
              <a:rPr sz="2800" spc="-5" dirty="0">
                <a:latin typeface="Wingdings"/>
                <a:cs typeface="Wingdings"/>
              </a:rPr>
              <a:t></a:t>
            </a:r>
            <a:r>
              <a:rPr sz="2800" spc="-5" dirty="0">
                <a:latin typeface="Times New Roman"/>
                <a:cs typeface="Times New Roman"/>
              </a:rPr>
              <a:t> kích thước </a:t>
            </a:r>
            <a:r>
              <a:rPr sz="2800" spc="-10" dirty="0">
                <a:latin typeface="Times New Roman"/>
                <a:cs typeface="Times New Roman"/>
              </a:rPr>
              <a:t>của </a:t>
            </a:r>
            <a:r>
              <a:rPr sz="2800" spc="-5" dirty="0">
                <a:latin typeface="Times New Roman"/>
                <a:cs typeface="Times New Roman"/>
              </a:rPr>
              <a:t>bảng trang phải lớn </a:t>
            </a:r>
            <a:r>
              <a:rPr sz="2800" spc="-5" dirty="0">
                <a:latin typeface="Wingdings"/>
                <a:cs typeface="Wingdings"/>
              </a:rPr>
              <a:t>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không tối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ưu.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Times New Roman"/>
                <a:cs typeface="Times New Roman"/>
              </a:rPr>
              <a:t>Giải </a:t>
            </a:r>
            <a:r>
              <a:rPr sz="2800" spc="-5" dirty="0">
                <a:latin typeface="Times New Roman"/>
                <a:cs typeface="Times New Roman"/>
              </a:rPr>
              <a:t>pháp: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Phân trang đa </a:t>
            </a:r>
            <a:r>
              <a:rPr sz="2800" spc="-10" dirty="0">
                <a:latin typeface="Times New Roman"/>
                <a:cs typeface="Times New Roman"/>
              </a:rPr>
              <a:t>cấp </a:t>
            </a:r>
            <a:r>
              <a:rPr sz="2800" spc="-5" dirty="0">
                <a:latin typeface="Times New Roman"/>
                <a:cs typeface="Times New Roman"/>
              </a:rPr>
              <a:t>(multilevel paging)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10" dirty="0">
                <a:latin typeface="Times New Roman"/>
                <a:cs typeface="Times New Roman"/>
              </a:rPr>
              <a:t>Bảng </a:t>
            </a:r>
            <a:r>
              <a:rPr sz="2800" spc="-5" dirty="0">
                <a:latin typeface="Times New Roman"/>
                <a:cs typeface="Times New Roman"/>
              </a:rPr>
              <a:t>trang nghịch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đảo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2225" y="291211"/>
            <a:ext cx="40220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Phân trang đa</a:t>
            </a:r>
            <a:r>
              <a:rPr i="0" spc="-40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dirty="0">
                <a:solidFill>
                  <a:srgbClr val="252599"/>
                </a:solidFill>
                <a:latin typeface="Times New Roman"/>
                <a:cs typeface="Times New Roman"/>
              </a:rPr>
              <a:t>cấp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22133"/>
            <a:ext cx="7296150" cy="119697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9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Times New Roman"/>
                <a:cs typeface="Times New Roman"/>
              </a:rPr>
              <a:t>Phân </a:t>
            </a:r>
            <a:r>
              <a:rPr sz="3200" dirty="0">
                <a:latin typeface="Times New Roman"/>
                <a:cs typeface="Times New Roman"/>
              </a:rPr>
              <a:t>chia bảng trang thành các phần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nhỏ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Bản </a:t>
            </a:r>
            <a:r>
              <a:rPr sz="3200" spc="-5" dirty="0">
                <a:latin typeface="Times New Roman"/>
                <a:cs typeface="Times New Roman"/>
              </a:rPr>
              <a:t>thân </a:t>
            </a:r>
            <a:r>
              <a:rPr sz="3200" dirty="0">
                <a:latin typeface="Times New Roman"/>
                <a:cs typeface="Times New Roman"/>
              </a:rPr>
              <a:t>bảng trang cũng được phân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trang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6761" y="291211"/>
            <a:ext cx="61080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Mô hình </a:t>
            </a: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phân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trang hai cấp</a:t>
            </a:r>
          </a:p>
        </p:txBody>
      </p:sp>
      <p:sp>
        <p:nvSpPr>
          <p:cNvPr id="3" name="object 3"/>
          <p:cNvSpPr/>
          <p:nvPr/>
        </p:nvSpPr>
        <p:spPr>
          <a:xfrm>
            <a:off x="1600200" y="958594"/>
            <a:ext cx="5591556" cy="58963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3208" y="291211"/>
            <a:ext cx="50349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Ví dụ </a:t>
            </a: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phân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trang 2</a:t>
            </a:r>
            <a:r>
              <a:rPr i="0" spc="-20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cấp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0977"/>
            <a:ext cx="7712075" cy="408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38862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Times New Roman"/>
                <a:cs typeface="Times New Roman"/>
              </a:rPr>
              <a:t>Một địa </a:t>
            </a:r>
            <a:r>
              <a:rPr sz="2800" spc="-10" dirty="0">
                <a:latin typeface="Times New Roman"/>
                <a:cs typeface="Times New Roman"/>
              </a:rPr>
              <a:t>chỉ </a:t>
            </a:r>
            <a:r>
              <a:rPr sz="2800" dirty="0">
                <a:latin typeface="Times New Roman"/>
                <a:cs typeface="Times New Roman"/>
              </a:rPr>
              <a:t>lôgic (trên </a:t>
            </a:r>
            <a:r>
              <a:rPr sz="2800" spc="-10" dirty="0">
                <a:latin typeface="Times New Roman"/>
                <a:cs typeface="Times New Roman"/>
              </a:rPr>
              <a:t>máy </a:t>
            </a:r>
            <a:r>
              <a:rPr sz="2800" spc="-5" dirty="0">
                <a:latin typeface="Times New Roman"/>
                <a:cs typeface="Times New Roman"/>
              </a:rPr>
              <a:t>32 bit với kích thước  trang là 4K) được chia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thành:</a:t>
            </a:r>
            <a:endParaRPr sz="2800">
              <a:latin typeface="Times New Roman"/>
              <a:cs typeface="Times New Roman"/>
            </a:endParaRPr>
          </a:p>
          <a:p>
            <a:pPr marL="641985" lvl="1" indent="-286385">
              <a:lnSpc>
                <a:spcPct val="100000"/>
              </a:lnSpc>
              <a:spcBef>
                <a:spcPts val="595"/>
              </a:spcBef>
              <a:buChar char="–"/>
              <a:tabLst>
                <a:tab pos="641985" algn="l"/>
                <a:tab pos="642620" algn="l"/>
              </a:tabLst>
            </a:pPr>
            <a:r>
              <a:rPr sz="2400" dirty="0">
                <a:latin typeface="Times New Roman"/>
                <a:cs typeface="Times New Roman"/>
              </a:rPr>
              <a:t>Page </a:t>
            </a:r>
            <a:r>
              <a:rPr sz="2400" spc="-5" dirty="0">
                <a:latin typeface="Times New Roman"/>
                <a:cs typeface="Times New Roman"/>
              </a:rPr>
              <a:t>number: </a:t>
            </a:r>
            <a:r>
              <a:rPr sz="2400" dirty="0">
                <a:latin typeface="Times New Roman"/>
                <a:cs typeface="Times New Roman"/>
              </a:rPr>
              <a:t>20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bit.</a:t>
            </a:r>
            <a:endParaRPr sz="2400">
              <a:latin typeface="Times New Roman"/>
              <a:cs typeface="Times New Roman"/>
            </a:endParaRPr>
          </a:p>
          <a:p>
            <a:pPr marL="641985" lvl="1" indent="-286385">
              <a:lnSpc>
                <a:spcPct val="100000"/>
              </a:lnSpc>
              <a:spcBef>
                <a:spcPts val="580"/>
              </a:spcBef>
              <a:buChar char="–"/>
              <a:tabLst>
                <a:tab pos="641985" algn="l"/>
                <a:tab pos="642620" algn="l"/>
              </a:tabLst>
            </a:pPr>
            <a:r>
              <a:rPr sz="2400" dirty="0">
                <a:latin typeface="Times New Roman"/>
                <a:cs typeface="Times New Roman"/>
              </a:rPr>
              <a:t>Page </a:t>
            </a:r>
            <a:r>
              <a:rPr sz="2400" spc="-5" dirty="0">
                <a:latin typeface="Times New Roman"/>
                <a:cs typeface="Times New Roman"/>
              </a:rPr>
              <a:t>offset: </a:t>
            </a:r>
            <a:r>
              <a:rPr sz="2400" dirty="0">
                <a:latin typeface="Times New Roman"/>
                <a:cs typeface="Times New Roman"/>
              </a:rPr>
              <a:t>12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bit.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65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Times New Roman"/>
                <a:cs typeface="Times New Roman"/>
              </a:rPr>
              <a:t>Bởi </a:t>
            </a:r>
            <a:r>
              <a:rPr sz="2800" spc="-5" dirty="0">
                <a:latin typeface="Times New Roman"/>
                <a:cs typeface="Times New Roman"/>
              </a:rPr>
              <a:t>vì bảng trang được phân </a:t>
            </a:r>
            <a:r>
              <a:rPr sz="2800" dirty="0">
                <a:latin typeface="Times New Roman"/>
                <a:cs typeface="Times New Roman"/>
              </a:rPr>
              <a:t>trang, </a:t>
            </a:r>
            <a:r>
              <a:rPr sz="2800" spc="-5" dirty="0">
                <a:latin typeface="Times New Roman"/>
                <a:cs typeface="Times New Roman"/>
              </a:rPr>
              <a:t>số trang tiếp tục  được phân chia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thành:</a:t>
            </a:r>
            <a:endParaRPr sz="2800">
              <a:latin typeface="Times New Roman"/>
              <a:cs typeface="Times New Roman"/>
            </a:endParaRPr>
          </a:p>
          <a:p>
            <a:pPr marL="641985" lvl="1" indent="-286385">
              <a:lnSpc>
                <a:spcPct val="100000"/>
              </a:lnSpc>
              <a:spcBef>
                <a:spcPts val="595"/>
              </a:spcBef>
              <a:buChar char="–"/>
              <a:tabLst>
                <a:tab pos="641985" algn="l"/>
                <a:tab pos="642620" algn="l"/>
              </a:tabLst>
            </a:pPr>
            <a:r>
              <a:rPr sz="2400" dirty="0">
                <a:latin typeface="Times New Roman"/>
                <a:cs typeface="Times New Roman"/>
              </a:rPr>
              <a:t>Page </a:t>
            </a:r>
            <a:r>
              <a:rPr sz="2400" spc="-5" dirty="0">
                <a:latin typeface="Times New Roman"/>
                <a:cs typeface="Times New Roman"/>
              </a:rPr>
              <a:t>number: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10-bit.</a:t>
            </a:r>
            <a:endParaRPr sz="2400">
              <a:latin typeface="Times New Roman"/>
              <a:cs typeface="Times New Roman"/>
            </a:endParaRPr>
          </a:p>
          <a:p>
            <a:pPr marL="641985" lvl="1" indent="-286385">
              <a:lnSpc>
                <a:spcPct val="100000"/>
              </a:lnSpc>
              <a:spcBef>
                <a:spcPts val="575"/>
              </a:spcBef>
              <a:buChar char="–"/>
              <a:tabLst>
                <a:tab pos="641985" algn="l"/>
                <a:tab pos="642620" algn="l"/>
              </a:tabLst>
            </a:pPr>
            <a:r>
              <a:rPr sz="2400" dirty="0">
                <a:latin typeface="Times New Roman"/>
                <a:cs typeface="Times New Roman"/>
              </a:rPr>
              <a:t>Page </a:t>
            </a:r>
            <a:r>
              <a:rPr sz="2400" spc="-5" dirty="0">
                <a:latin typeface="Times New Roman"/>
                <a:cs typeface="Times New Roman"/>
              </a:rPr>
              <a:t>offset: </a:t>
            </a:r>
            <a:r>
              <a:rPr sz="2400" dirty="0">
                <a:latin typeface="Times New Roman"/>
                <a:cs typeface="Times New Roman"/>
              </a:rPr>
              <a:t>10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bit.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Times New Roman"/>
                <a:cs typeface="Times New Roman"/>
              </a:rPr>
              <a:t>Địa </a:t>
            </a:r>
            <a:r>
              <a:rPr sz="2800" spc="-5" dirty="0">
                <a:latin typeface="Times New Roman"/>
                <a:cs typeface="Times New Roman"/>
              </a:rPr>
              <a:t>chỉ lôgic sẽ có </a:t>
            </a:r>
            <a:r>
              <a:rPr sz="2800" spc="-10" dirty="0">
                <a:latin typeface="Times New Roman"/>
                <a:cs typeface="Times New Roman"/>
              </a:rPr>
              <a:t>cấu </a:t>
            </a:r>
            <a:r>
              <a:rPr sz="2800" spc="-5" dirty="0">
                <a:latin typeface="Times New Roman"/>
                <a:cs typeface="Times New Roman"/>
              </a:rPr>
              <a:t>trúc như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sau:</a:t>
            </a:r>
            <a:endParaRPr sz="28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897123" y="5728715"/>
          <a:ext cx="2895600" cy="76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/>
                <a:gridCol w="739140"/>
                <a:gridCol w="1394460"/>
              </a:tblGrid>
              <a:tr h="304800">
                <a:tc gridSpan="2">
                  <a:txBody>
                    <a:bodyPr/>
                    <a:lstStyle/>
                    <a:p>
                      <a:pPr marL="14604">
                        <a:lnSpc>
                          <a:spcPts val="20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page</a:t>
                      </a:r>
                      <a:r>
                        <a:rPr sz="20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number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9855" algn="ctr">
                        <a:lnSpc>
                          <a:spcPts val="200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page</a:t>
                      </a:r>
                      <a:r>
                        <a:rPr sz="20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offset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33591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i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950" baseline="-21367" dirty="0">
                          <a:latin typeface="Arial"/>
                          <a:cs typeface="Arial"/>
                        </a:rPr>
                        <a:t>i</a:t>
                      </a:r>
                      <a:endParaRPr sz="1950" baseline="-21367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1209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2000" i="1" spc="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950" spc="7" baseline="-21367" dirty="0">
                          <a:latin typeface="Arial"/>
                          <a:cs typeface="Arial"/>
                        </a:rPr>
                        <a:t>2</a:t>
                      </a:r>
                      <a:endParaRPr sz="1950" baseline="-21367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74625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2000" i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120644" y="6503314"/>
            <a:ext cx="99504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</a:tabLst>
            </a:pPr>
            <a:r>
              <a:rPr sz="2000" dirty="0">
                <a:latin typeface="Arial"/>
                <a:cs typeface="Arial"/>
              </a:rPr>
              <a:t>10	10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16221" y="6503314"/>
            <a:ext cx="3092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12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552" y="291211"/>
            <a:ext cx="41065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Chuyển đổi địa</a:t>
            </a:r>
            <a:r>
              <a:rPr i="0" spc="25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chỉ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19452"/>
            <a:ext cx="8016240" cy="1002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Address-translation scheme for a two-level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32-  bit paging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architecture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000" y="2735579"/>
            <a:ext cx="8090916" cy="3512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2726" y="291211"/>
            <a:ext cx="20993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Phân</a:t>
            </a:r>
            <a:r>
              <a:rPr i="0" spc="-70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tích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34629"/>
            <a:ext cx="7777480" cy="301434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Times New Roman"/>
                <a:cs typeface="Times New Roman"/>
              </a:rPr>
              <a:t>Nếu </a:t>
            </a:r>
            <a:r>
              <a:rPr sz="2800" spc="-5" dirty="0">
                <a:latin typeface="Times New Roman"/>
                <a:cs typeface="Times New Roman"/>
              </a:rPr>
              <a:t>chỉ </a:t>
            </a:r>
            <a:r>
              <a:rPr sz="2800" dirty="0">
                <a:latin typeface="Times New Roman"/>
                <a:cs typeface="Times New Roman"/>
              </a:rPr>
              <a:t>dùng </a:t>
            </a:r>
            <a:r>
              <a:rPr sz="2800" spc="-10" dirty="0">
                <a:latin typeface="Times New Roman"/>
                <a:cs typeface="Times New Roman"/>
              </a:rPr>
              <a:t>một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trang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bảng trang sẽ </a:t>
            </a:r>
            <a:r>
              <a:rPr sz="2800" spc="-10" dirty="0">
                <a:latin typeface="Times New Roman"/>
                <a:cs typeface="Times New Roman"/>
              </a:rPr>
              <a:t>có </a:t>
            </a:r>
            <a:r>
              <a:rPr sz="2800" spc="5" dirty="0">
                <a:latin typeface="Times New Roman"/>
                <a:cs typeface="Times New Roman"/>
              </a:rPr>
              <a:t>2</a:t>
            </a:r>
            <a:r>
              <a:rPr sz="2775" spc="7" baseline="25525" dirty="0">
                <a:latin typeface="Times New Roman"/>
                <a:cs typeface="Times New Roman"/>
              </a:rPr>
              <a:t>20 </a:t>
            </a:r>
            <a:r>
              <a:rPr sz="2800" spc="-5" dirty="0">
                <a:latin typeface="Times New Roman"/>
                <a:cs typeface="Times New Roman"/>
              </a:rPr>
              <a:t>phần</a:t>
            </a:r>
            <a:r>
              <a:rPr sz="2800" spc="-2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tử.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Times New Roman"/>
                <a:cs typeface="Times New Roman"/>
              </a:rPr>
              <a:t>Nếu </a:t>
            </a:r>
            <a:r>
              <a:rPr sz="2800" dirty="0">
                <a:latin typeface="Times New Roman"/>
                <a:cs typeface="Times New Roman"/>
              </a:rPr>
              <a:t>dùng </a:t>
            </a:r>
            <a:r>
              <a:rPr sz="2800" spc="-5" dirty="0">
                <a:latin typeface="Times New Roman"/>
                <a:cs typeface="Times New Roman"/>
              </a:rPr>
              <a:t>phân trang 2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cấp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Bảng trang </a:t>
            </a:r>
            <a:r>
              <a:rPr sz="2800" dirty="0">
                <a:latin typeface="Times New Roman"/>
                <a:cs typeface="Times New Roman"/>
              </a:rPr>
              <a:t>ngoài </a:t>
            </a:r>
            <a:r>
              <a:rPr sz="2800" spc="-10" dirty="0">
                <a:latin typeface="Times New Roman"/>
                <a:cs typeface="Times New Roman"/>
              </a:rPr>
              <a:t>cần </a:t>
            </a:r>
            <a:r>
              <a:rPr sz="2800" spc="5" dirty="0">
                <a:latin typeface="Times New Roman"/>
                <a:cs typeface="Times New Roman"/>
              </a:rPr>
              <a:t>2</a:t>
            </a:r>
            <a:r>
              <a:rPr sz="2775" spc="7" baseline="25525" dirty="0">
                <a:latin typeface="Times New Roman"/>
                <a:cs typeface="Times New Roman"/>
              </a:rPr>
              <a:t>10 </a:t>
            </a:r>
            <a:r>
              <a:rPr sz="2800" dirty="0">
                <a:latin typeface="Times New Roman"/>
                <a:cs typeface="Times New Roman"/>
              </a:rPr>
              <a:t>phần</a:t>
            </a:r>
            <a:r>
              <a:rPr sz="2800" spc="-2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tử</a:t>
            </a:r>
            <a:endParaRPr sz="2800">
              <a:latin typeface="Times New Roman"/>
              <a:cs typeface="Times New Roman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10" dirty="0">
                <a:latin typeface="Times New Roman"/>
                <a:cs typeface="Times New Roman"/>
              </a:rPr>
              <a:t>Bảng </a:t>
            </a:r>
            <a:r>
              <a:rPr sz="2800" spc="-5" dirty="0">
                <a:latin typeface="Times New Roman"/>
                <a:cs typeface="Times New Roman"/>
              </a:rPr>
              <a:t>trang trong vẫn có </a:t>
            </a:r>
            <a:r>
              <a:rPr sz="2800" spc="5" dirty="0">
                <a:latin typeface="Times New Roman"/>
                <a:cs typeface="Times New Roman"/>
              </a:rPr>
              <a:t>2</a:t>
            </a:r>
            <a:r>
              <a:rPr sz="2775" spc="7" baseline="25525" dirty="0">
                <a:latin typeface="Times New Roman"/>
                <a:cs typeface="Times New Roman"/>
              </a:rPr>
              <a:t>20 </a:t>
            </a:r>
            <a:r>
              <a:rPr sz="2800" spc="-5" dirty="0">
                <a:latin typeface="Times New Roman"/>
                <a:cs typeface="Times New Roman"/>
              </a:rPr>
              <a:t>phần tử nhưng có </a:t>
            </a:r>
            <a:r>
              <a:rPr sz="2800" dirty="0">
                <a:latin typeface="Times New Roman"/>
                <a:cs typeface="Times New Roman"/>
              </a:rPr>
              <a:t>thể  </a:t>
            </a:r>
            <a:r>
              <a:rPr sz="2800" spc="-5" dirty="0">
                <a:latin typeface="Times New Roman"/>
                <a:cs typeface="Times New Roman"/>
              </a:rPr>
              <a:t>được đặt ở vùng nhớ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phụ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257" y="1620088"/>
            <a:ext cx="4271010" cy="426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Là </a:t>
            </a:r>
            <a:r>
              <a:rPr sz="2400" spc="-10" dirty="0">
                <a:latin typeface="Times New Roman"/>
                <a:cs typeface="Times New Roman"/>
              </a:rPr>
              <a:t>một </a:t>
            </a:r>
            <a:r>
              <a:rPr sz="2400" dirty="0">
                <a:latin typeface="Times New Roman"/>
                <a:cs typeface="Times New Roman"/>
              </a:rPr>
              <a:t>dãy các ô </a:t>
            </a:r>
            <a:r>
              <a:rPr sz="2400" spc="-5" dirty="0">
                <a:latin typeface="Times New Roman"/>
                <a:cs typeface="Times New Roman"/>
              </a:rPr>
              <a:t>nhớ liên</a:t>
            </a:r>
            <a:r>
              <a:rPr sz="2400" spc="3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tục</a:t>
            </a:r>
            <a:endParaRPr sz="24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nhau</a:t>
            </a:r>
            <a:endParaRPr sz="2400">
              <a:latin typeface="Times New Roman"/>
              <a:cs typeface="Times New Roman"/>
            </a:endParaRPr>
          </a:p>
          <a:p>
            <a:pPr marL="355600" marR="6985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Mỗi </a:t>
            </a:r>
            <a:r>
              <a:rPr sz="2400" dirty="0">
                <a:latin typeface="Times New Roman"/>
                <a:cs typeface="Times New Roman"/>
              </a:rPr>
              <a:t>ô nhớ </a:t>
            </a:r>
            <a:r>
              <a:rPr sz="2400" spc="-5" dirty="0">
                <a:latin typeface="Times New Roman"/>
                <a:cs typeface="Times New Roman"/>
              </a:rPr>
              <a:t>(một </a:t>
            </a:r>
            <a:r>
              <a:rPr sz="2400" dirty="0">
                <a:latin typeface="Times New Roman"/>
                <a:cs typeface="Times New Roman"/>
              </a:rPr>
              <a:t>word) có </a:t>
            </a:r>
            <a:r>
              <a:rPr sz="2400" spc="-10" dirty="0">
                <a:latin typeface="Times New Roman"/>
                <a:cs typeface="Times New Roman"/>
              </a:rPr>
              <a:t>một  </a:t>
            </a:r>
            <a:r>
              <a:rPr sz="2400" dirty="0">
                <a:latin typeface="Times New Roman"/>
                <a:cs typeface="Times New Roman"/>
              </a:rPr>
              <a:t>địa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chỉ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  <a:tab pos="1534795" algn="l"/>
                <a:tab pos="2304415" algn="l"/>
                <a:tab pos="2670175" algn="l"/>
                <a:tab pos="3234690" algn="l"/>
                <a:tab pos="3833495" algn="l"/>
              </a:tabLst>
            </a:pPr>
            <a:r>
              <a:rPr sz="2400" dirty="0">
                <a:latin typeface="Times New Roman"/>
                <a:cs typeface="Times New Roman"/>
              </a:rPr>
              <a:t>C</a:t>
            </a:r>
            <a:r>
              <a:rPr sz="2400" spc="-10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ương	t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ì</a:t>
            </a:r>
            <a:r>
              <a:rPr sz="2400" dirty="0">
                <a:latin typeface="Times New Roman"/>
                <a:cs typeface="Times New Roman"/>
              </a:rPr>
              <a:t>nh	=	tập	các	câu</a:t>
            </a:r>
            <a:endParaRPr sz="24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lệnh (chỉ thị </a:t>
            </a:r>
            <a:r>
              <a:rPr sz="2400" spc="-5" dirty="0">
                <a:latin typeface="Times New Roman"/>
                <a:cs typeface="Times New Roman"/>
              </a:rPr>
              <a:t>máy) </a:t>
            </a:r>
            <a:r>
              <a:rPr sz="2400" dirty="0">
                <a:latin typeface="Times New Roman"/>
                <a:cs typeface="Times New Roman"/>
              </a:rPr>
              <a:t>+ dữ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liệu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  <a:tab pos="1000125" algn="l"/>
                <a:tab pos="2058035" algn="l"/>
                <a:tab pos="2771140" algn="l"/>
                <a:tab pos="3347720" algn="l"/>
                <a:tab pos="3789679" algn="l"/>
              </a:tabLst>
            </a:pPr>
            <a:r>
              <a:rPr sz="2400" spc="-5" dirty="0">
                <a:latin typeface="Times New Roman"/>
                <a:cs typeface="Times New Roman"/>
              </a:rPr>
              <a:t>Nạ</a:t>
            </a:r>
            <a:r>
              <a:rPr sz="2400" dirty="0">
                <a:latin typeface="Times New Roman"/>
                <a:cs typeface="Times New Roman"/>
              </a:rPr>
              <a:t>p	chươ</a:t>
            </a:r>
            <a:r>
              <a:rPr sz="2400" spc="10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g	trình	vào	bộ	nhớ</a:t>
            </a:r>
            <a:endParaRPr sz="2400">
              <a:latin typeface="Times New Roman"/>
              <a:cs typeface="Times New Roman"/>
            </a:endParaRPr>
          </a:p>
          <a:p>
            <a:pPr marL="354965" marR="5080" algn="just">
              <a:lnSpc>
                <a:spcPct val="100000"/>
              </a:lnSpc>
            </a:pPr>
            <a:r>
              <a:rPr sz="2400" spc="4565" dirty="0">
                <a:latin typeface="Wingdings"/>
                <a:cs typeface="Wingdings"/>
              </a:rPr>
              <a:t></a:t>
            </a:r>
            <a:r>
              <a:rPr sz="2400" spc="3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đặt </a:t>
            </a:r>
            <a:r>
              <a:rPr sz="2400" spc="-5" dirty="0">
                <a:latin typeface="Times New Roman"/>
                <a:cs typeface="Times New Roman"/>
              </a:rPr>
              <a:t>các </a:t>
            </a:r>
            <a:r>
              <a:rPr sz="2400" dirty="0">
                <a:latin typeface="Times New Roman"/>
                <a:cs typeface="Times New Roman"/>
              </a:rPr>
              <a:t>chỉ </a:t>
            </a:r>
            <a:r>
              <a:rPr sz="2400" spc="-5" dirty="0">
                <a:latin typeface="Times New Roman"/>
                <a:cs typeface="Times New Roman"/>
              </a:rPr>
              <a:t>thị </a:t>
            </a:r>
            <a:r>
              <a:rPr sz="2400" dirty="0">
                <a:latin typeface="Times New Roman"/>
                <a:cs typeface="Times New Roman"/>
              </a:rPr>
              <a:t>và </a:t>
            </a:r>
            <a:r>
              <a:rPr sz="2400">
                <a:latin typeface="Times New Roman"/>
                <a:cs typeface="Times New Roman"/>
              </a:rPr>
              <a:t>dữ  </a:t>
            </a:r>
            <a:r>
              <a:rPr lang="en-US" sz="2400" dirty="0" err="1" smtClean="0">
                <a:latin typeface="Times New Roman"/>
                <a:cs typeface="Times New Roman"/>
              </a:rPr>
              <a:t>liệu</a:t>
            </a:r>
            <a:r>
              <a:rPr sz="2400" spc="-565" smtClean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vào các ô </a:t>
            </a:r>
            <a:r>
              <a:rPr sz="2400" spc="-5" dirty="0">
                <a:latin typeface="Times New Roman"/>
                <a:cs typeface="Times New Roman"/>
              </a:rPr>
              <a:t>nhớ </a:t>
            </a:r>
            <a:r>
              <a:rPr sz="2400" spc="4570" dirty="0">
                <a:latin typeface="Wingdings"/>
                <a:cs typeface="Wingdings"/>
              </a:rPr>
              <a:t></a:t>
            </a:r>
            <a:r>
              <a:rPr sz="2400" spc="9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xác  </a:t>
            </a:r>
            <a:r>
              <a:rPr sz="2400" spc="-5" dirty="0">
                <a:latin typeface="Times New Roman"/>
                <a:cs typeface="Times New Roman"/>
              </a:rPr>
              <a:t>định </a:t>
            </a:r>
            <a:r>
              <a:rPr sz="2400" dirty="0">
                <a:latin typeface="Times New Roman"/>
                <a:cs typeface="Times New Roman"/>
              </a:rPr>
              <a:t>ánh xạ </a:t>
            </a:r>
            <a:r>
              <a:rPr sz="2400" spc="-5" dirty="0">
                <a:latin typeface="Times New Roman"/>
                <a:cs typeface="Times New Roman"/>
              </a:rPr>
              <a:t>giữa các </a:t>
            </a:r>
            <a:r>
              <a:rPr sz="2400" dirty="0">
                <a:latin typeface="Times New Roman"/>
                <a:cs typeface="Times New Roman"/>
              </a:rPr>
              <a:t>chỉ </a:t>
            </a:r>
            <a:r>
              <a:rPr sz="2400" spc="-5" dirty="0">
                <a:latin typeface="Times New Roman"/>
                <a:cs typeface="Times New Roman"/>
              </a:rPr>
              <a:t>thị,  </a:t>
            </a:r>
            <a:r>
              <a:rPr sz="2400" dirty="0">
                <a:latin typeface="Times New Roman"/>
                <a:cs typeface="Times New Roman"/>
              </a:rPr>
              <a:t>dữ </a:t>
            </a:r>
            <a:r>
              <a:rPr sz="2400" spc="-5" dirty="0">
                <a:latin typeface="Times New Roman"/>
                <a:cs typeface="Times New Roman"/>
              </a:rPr>
              <a:t>liệu </a:t>
            </a:r>
            <a:r>
              <a:rPr sz="2400" dirty="0">
                <a:latin typeface="Times New Roman"/>
                <a:cs typeface="Times New Roman"/>
              </a:rPr>
              <a:t>vào địa chỉ trong bộ  nhớ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450137" y="2551112"/>
          <a:ext cx="1319530" cy="25895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9530"/>
              </a:tblGrid>
              <a:tr h="518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963282" y="2626510"/>
          <a:ext cx="479425" cy="2298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425"/>
              </a:tblGrid>
              <a:tr h="372110">
                <a:tc>
                  <a:txBody>
                    <a:bodyPr/>
                    <a:lstStyle/>
                    <a:p>
                      <a:pPr marL="127000">
                        <a:lnSpc>
                          <a:spcPts val="1764"/>
                        </a:lnSpc>
                      </a:pPr>
                      <a:r>
                        <a:rPr sz="1600" dirty="0">
                          <a:solidFill>
                            <a:srgbClr val="FF33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517525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600" dirty="0">
                          <a:solidFill>
                            <a:srgbClr val="FF33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25730" marB="0"/>
                </a:tc>
              </a:tr>
              <a:tr h="5181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600" dirty="0">
                          <a:solidFill>
                            <a:srgbClr val="FF330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25730" marB="0"/>
                </a:tc>
              </a:tr>
              <a:tr h="5181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600" spc="-5" dirty="0">
                          <a:solidFill>
                            <a:srgbClr val="FF3300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26365" marB="0"/>
                </a:tc>
              </a:tr>
              <a:tr h="372110">
                <a:tc>
                  <a:txBody>
                    <a:bodyPr/>
                    <a:lstStyle/>
                    <a:p>
                      <a:pPr marL="127000">
                        <a:lnSpc>
                          <a:spcPts val="1839"/>
                        </a:lnSpc>
                        <a:spcBef>
                          <a:spcPts val="990"/>
                        </a:spcBef>
                      </a:pPr>
                      <a:r>
                        <a:rPr sz="1600" spc="-5" dirty="0">
                          <a:solidFill>
                            <a:srgbClr val="FF3300"/>
                          </a:solidFill>
                          <a:latin typeface="Arial"/>
                          <a:cs typeface="Arial"/>
                        </a:rPr>
                        <a:t>16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25730" marB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530090" y="3232251"/>
            <a:ext cx="1904364" cy="13970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MOV </a:t>
            </a:r>
            <a:r>
              <a:rPr sz="2000" spc="-5" dirty="0">
                <a:solidFill>
                  <a:srgbClr val="00CC99"/>
                </a:solidFill>
                <a:latin typeface="Arial"/>
                <a:cs typeface="Arial"/>
              </a:rPr>
              <a:t>AX,</a:t>
            </a:r>
            <a:r>
              <a:rPr sz="2000" spc="-155" dirty="0">
                <a:solidFill>
                  <a:srgbClr val="00CC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CC99"/>
                </a:solidFill>
                <a:latin typeface="Arial"/>
                <a:cs typeface="Arial"/>
              </a:rPr>
              <a:t>10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5000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MOV </a:t>
            </a:r>
            <a:r>
              <a:rPr sz="2000" spc="-5" dirty="0">
                <a:solidFill>
                  <a:srgbClr val="00CC99"/>
                </a:solidFill>
                <a:latin typeface="Arial"/>
                <a:cs typeface="Arial"/>
              </a:rPr>
              <a:t>BX, </a:t>
            </a:r>
            <a:r>
              <a:rPr sz="2000" dirty="0">
                <a:solidFill>
                  <a:srgbClr val="00CC99"/>
                </a:solidFill>
                <a:latin typeface="Arial"/>
                <a:cs typeface="Arial"/>
              </a:rPr>
              <a:t>20 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ADD </a:t>
            </a:r>
            <a:r>
              <a:rPr sz="2000" spc="-5" dirty="0">
                <a:solidFill>
                  <a:srgbClr val="00CC99"/>
                </a:solidFill>
                <a:latin typeface="Arial"/>
                <a:cs typeface="Arial"/>
              </a:rPr>
              <a:t>AX, AX,</a:t>
            </a:r>
            <a:r>
              <a:rPr sz="2000" spc="-285" dirty="0">
                <a:solidFill>
                  <a:srgbClr val="00CC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CC99"/>
                </a:solidFill>
                <a:latin typeface="Arial"/>
                <a:cs typeface="Arial"/>
              </a:rPr>
              <a:t>BX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63539" y="3411982"/>
            <a:ext cx="883285" cy="361950"/>
          </a:xfrm>
          <a:custGeom>
            <a:avLst/>
            <a:gdLst/>
            <a:ahLst/>
            <a:cxnLst/>
            <a:rect l="l" t="t" r="r" b="b"/>
            <a:pathLst>
              <a:path w="883284" h="361950">
                <a:moveTo>
                  <a:pt x="769331" y="326014"/>
                </a:moveTo>
                <a:lnTo>
                  <a:pt x="755904" y="361568"/>
                </a:lnTo>
                <a:lnTo>
                  <a:pt x="883031" y="348487"/>
                </a:lnTo>
                <a:lnTo>
                  <a:pt x="868476" y="332739"/>
                </a:lnTo>
                <a:lnTo>
                  <a:pt x="787145" y="332739"/>
                </a:lnTo>
                <a:lnTo>
                  <a:pt x="769331" y="326014"/>
                </a:lnTo>
                <a:close/>
              </a:path>
              <a:path w="883284" h="361950">
                <a:moveTo>
                  <a:pt x="782807" y="290335"/>
                </a:moveTo>
                <a:lnTo>
                  <a:pt x="769331" y="326014"/>
                </a:lnTo>
                <a:lnTo>
                  <a:pt x="787145" y="332739"/>
                </a:lnTo>
                <a:lnTo>
                  <a:pt x="800608" y="297052"/>
                </a:lnTo>
                <a:lnTo>
                  <a:pt x="782807" y="290335"/>
                </a:lnTo>
                <a:close/>
              </a:path>
              <a:path w="883284" h="361950">
                <a:moveTo>
                  <a:pt x="796289" y="254634"/>
                </a:moveTo>
                <a:lnTo>
                  <a:pt x="782807" y="290335"/>
                </a:lnTo>
                <a:lnTo>
                  <a:pt x="800608" y="297052"/>
                </a:lnTo>
                <a:lnTo>
                  <a:pt x="787145" y="332739"/>
                </a:lnTo>
                <a:lnTo>
                  <a:pt x="868476" y="332739"/>
                </a:lnTo>
                <a:lnTo>
                  <a:pt x="796289" y="254634"/>
                </a:lnTo>
                <a:close/>
              </a:path>
              <a:path w="883284" h="361950">
                <a:moveTo>
                  <a:pt x="13462" y="0"/>
                </a:moveTo>
                <a:lnTo>
                  <a:pt x="0" y="35559"/>
                </a:lnTo>
                <a:lnTo>
                  <a:pt x="769331" y="326014"/>
                </a:lnTo>
                <a:lnTo>
                  <a:pt x="782807" y="290335"/>
                </a:lnTo>
                <a:lnTo>
                  <a:pt x="134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75477" y="3843273"/>
            <a:ext cx="921385" cy="386080"/>
          </a:xfrm>
          <a:custGeom>
            <a:avLst/>
            <a:gdLst/>
            <a:ahLst/>
            <a:cxnLst/>
            <a:rect l="l" t="t" r="r" b="b"/>
            <a:pathLst>
              <a:path w="921384" h="386079">
                <a:moveTo>
                  <a:pt x="807984" y="350577"/>
                </a:moveTo>
                <a:lnTo>
                  <a:pt x="794130" y="386080"/>
                </a:lnTo>
                <a:lnTo>
                  <a:pt x="921384" y="374395"/>
                </a:lnTo>
                <a:lnTo>
                  <a:pt x="906101" y="357505"/>
                </a:lnTo>
                <a:lnTo>
                  <a:pt x="825753" y="357505"/>
                </a:lnTo>
                <a:lnTo>
                  <a:pt x="807984" y="350577"/>
                </a:lnTo>
                <a:close/>
              </a:path>
              <a:path w="921384" h="386079">
                <a:moveTo>
                  <a:pt x="821814" y="315136"/>
                </a:moveTo>
                <a:lnTo>
                  <a:pt x="807984" y="350577"/>
                </a:lnTo>
                <a:lnTo>
                  <a:pt x="825753" y="357505"/>
                </a:lnTo>
                <a:lnTo>
                  <a:pt x="839597" y="322071"/>
                </a:lnTo>
                <a:lnTo>
                  <a:pt x="821814" y="315136"/>
                </a:lnTo>
                <a:close/>
              </a:path>
              <a:path w="921384" h="386079">
                <a:moveTo>
                  <a:pt x="835659" y="279653"/>
                </a:moveTo>
                <a:lnTo>
                  <a:pt x="821814" y="315136"/>
                </a:lnTo>
                <a:lnTo>
                  <a:pt x="839597" y="322071"/>
                </a:lnTo>
                <a:lnTo>
                  <a:pt x="825753" y="357505"/>
                </a:lnTo>
                <a:lnTo>
                  <a:pt x="906101" y="357505"/>
                </a:lnTo>
                <a:lnTo>
                  <a:pt x="835659" y="279653"/>
                </a:lnTo>
                <a:close/>
              </a:path>
              <a:path w="921384" h="386079">
                <a:moveTo>
                  <a:pt x="13843" y="0"/>
                </a:moveTo>
                <a:lnTo>
                  <a:pt x="0" y="35559"/>
                </a:lnTo>
                <a:lnTo>
                  <a:pt x="807984" y="350577"/>
                </a:lnTo>
                <a:lnTo>
                  <a:pt x="821814" y="315136"/>
                </a:lnTo>
                <a:lnTo>
                  <a:pt x="138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64096" y="4367148"/>
            <a:ext cx="545465" cy="422275"/>
          </a:xfrm>
          <a:custGeom>
            <a:avLst/>
            <a:gdLst/>
            <a:ahLst/>
            <a:cxnLst/>
            <a:rect l="l" t="t" r="r" b="b"/>
            <a:pathLst>
              <a:path w="545465" h="422275">
                <a:moveTo>
                  <a:pt x="442520" y="367764"/>
                </a:moveTo>
                <a:lnTo>
                  <a:pt x="419353" y="398144"/>
                </a:lnTo>
                <a:lnTo>
                  <a:pt x="544956" y="422020"/>
                </a:lnTo>
                <a:lnTo>
                  <a:pt x="524045" y="379349"/>
                </a:lnTo>
                <a:lnTo>
                  <a:pt x="457707" y="379349"/>
                </a:lnTo>
                <a:lnTo>
                  <a:pt x="442520" y="367764"/>
                </a:lnTo>
                <a:close/>
              </a:path>
              <a:path w="545465" h="422275">
                <a:moveTo>
                  <a:pt x="465594" y="337507"/>
                </a:moveTo>
                <a:lnTo>
                  <a:pt x="442520" y="367764"/>
                </a:lnTo>
                <a:lnTo>
                  <a:pt x="457707" y="379349"/>
                </a:lnTo>
                <a:lnTo>
                  <a:pt x="480822" y="349123"/>
                </a:lnTo>
                <a:lnTo>
                  <a:pt x="465594" y="337507"/>
                </a:lnTo>
                <a:close/>
              </a:path>
              <a:path w="545465" h="422275">
                <a:moveTo>
                  <a:pt x="488696" y="307213"/>
                </a:moveTo>
                <a:lnTo>
                  <a:pt x="465594" y="337507"/>
                </a:lnTo>
                <a:lnTo>
                  <a:pt x="480822" y="349123"/>
                </a:lnTo>
                <a:lnTo>
                  <a:pt x="457707" y="379349"/>
                </a:lnTo>
                <a:lnTo>
                  <a:pt x="524045" y="379349"/>
                </a:lnTo>
                <a:lnTo>
                  <a:pt x="488696" y="307213"/>
                </a:lnTo>
                <a:close/>
              </a:path>
              <a:path w="545465" h="422275">
                <a:moveTo>
                  <a:pt x="23113" y="0"/>
                </a:moveTo>
                <a:lnTo>
                  <a:pt x="0" y="30225"/>
                </a:lnTo>
                <a:lnTo>
                  <a:pt x="442520" y="367764"/>
                </a:lnTo>
                <a:lnTo>
                  <a:pt x="465594" y="337507"/>
                </a:lnTo>
                <a:lnTo>
                  <a:pt x="231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77234" y="57149"/>
            <a:ext cx="2928366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Bộ</a:t>
            </a:r>
            <a:r>
              <a:rPr i="0" spc="-85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nhớ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633209" y="6271971"/>
            <a:ext cx="4508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294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2164" y="291211"/>
            <a:ext cx="49764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Bảng trang </a:t>
            </a: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nghịch</a:t>
            </a:r>
            <a:r>
              <a:rPr i="0" spc="-30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đảo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644477"/>
            <a:ext cx="8493125" cy="4645025"/>
          </a:xfrm>
          <a:prstGeom prst="rect">
            <a:avLst/>
          </a:prstGeom>
        </p:spPr>
        <p:txBody>
          <a:bodyPr vert="horz" wrap="square" lIns="0" tIns="2419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905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Times New Roman"/>
                <a:cs typeface="Times New Roman"/>
              </a:rPr>
              <a:t>Sử </a:t>
            </a:r>
            <a:r>
              <a:rPr sz="3000" dirty="0">
                <a:latin typeface="Times New Roman"/>
                <a:cs typeface="Times New Roman"/>
              </a:rPr>
              <a:t>dụng một bảng </a:t>
            </a:r>
            <a:r>
              <a:rPr sz="3000" spc="-5" dirty="0">
                <a:latin typeface="Times New Roman"/>
                <a:cs typeface="Times New Roman"/>
              </a:rPr>
              <a:t>trang </a:t>
            </a:r>
            <a:r>
              <a:rPr sz="3000" dirty="0">
                <a:latin typeface="Times New Roman"/>
                <a:cs typeface="Times New Roman"/>
              </a:rPr>
              <a:t>duy nhất cho </a:t>
            </a:r>
            <a:r>
              <a:rPr sz="30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mọi tiến</a:t>
            </a:r>
            <a:r>
              <a:rPr sz="3000" u="heavy" spc="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trình</a:t>
            </a:r>
            <a:endParaRPr sz="3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800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Times New Roman"/>
                <a:cs typeface="Times New Roman"/>
              </a:rPr>
              <a:t>Một entry </a:t>
            </a:r>
            <a:r>
              <a:rPr sz="3000" dirty="0">
                <a:latin typeface="Times New Roman"/>
                <a:cs typeface="Times New Roman"/>
              </a:rPr>
              <a:t>cho mỗi khung (bộ nhớ vật</a:t>
            </a:r>
            <a:r>
              <a:rPr sz="3000" spc="10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Times New Roman"/>
                <a:cs typeface="Times New Roman"/>
              </a:rPr>
              <a:t>lý).</a:t>
            </a:r>
            <a:endParaRPr sz="30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30100"/>
              </a:lnSpc>
              <a:spcBef>
                <a:spcPts val="715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Times New Roman"/>
                <a:cs typeface="Times New Roman"/>
              </a:rPr>
              <a:t>Một </a:t>
            </a:r>
            <a:r>
              <a:rPr sz="3000" dirty="0">
                <a:latin typeface="Times New Roman"/>
                <a:cs typeface="Times New Roman"/>
              </a:rPr>
              <a:t>entry bao gồm địa chỉ ảo của khung và tiến </a:t>
            </a:r>
            <a:r>
              <a:rPr sz="3000" spc="-5" dirty="0">
                <a:latin typeface="Times New Roman"/>
                <a:cs typeface="Times New Roman"/>
              </a:rPr>
              <a:t>trình  sở </a:t>
            </a:r>
            <a:r>
              <a:rPr sz="3000" dirty="0">
                <a:latin typeface="Times New Roman"/>
                <a:cs typeface="Times New Roman"/>
              </a:rPr>
              <a:t>hữu khung</a:t>
            </a:r>
            <a:r>
              <a:rPr sz="3000" spc="-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đó.</a:t>
            </a:r>
            <a:endParaRPr sz="3000">
              <a:latin typeface="Times New Roman"/>
              <a:cs typeface="Times New Roman"/>
            </a:endParaRPr>
          </a:p>
          <a:p>
            <a:pPr marL="355600" marR="99695" indent="-342900">
              <a:lnSpc>
                <a:spcPct val="130000"/>
              </a:lnSpc>
              <a:spcBef>
                <a:spcPts val="720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Times New Roman"/>
                <a:cs typeface="Times New Roman"/>
              </a:rPr>
              <a:t>Giảm </a:t>
            </a:r>
            <a:r>
              <a:rPr sz="3000" dirty="0">
                <a:latin typeface="Times New Roman"/>
                <a:cs typeface="Times New Roman"/>
              </a:rPr>
              <a:t>kích </a:t>
            </a:r>
            <a:r>
              <a:rPr sz="3000" spc="-5" dirty="0">
                <a:latin typeface="Times New Roman"/>
                <a:cs typeface="Times New Roman"/>
              </a:rPr>
              <a:t>thước lưu trữ </a:t>
            </a:r>
            <a:r>
              <a:rPr sz="3000" dirty="0">
                <a:latin typeface="Times New Roman"/>
                <a:cs typeface="Times New Roman"/>
              </a:rPr>
              <a:t>bảng trang, nhưng tăng thời  gian </a:t>
            </a:r>
            <a:r>
              <a:rPr sz="3000" spc="-5" dirty="0">
                <a:latin typeface="Times New Roman"/>
                <a:cs typeface="Times New Roman"/>
              </a:rPr>
              <a:t>tìm </a:t>
            </a:r>
            <a:r>
              <a:rPr sz="3000" dirty="0">
                <a:latin typeface="Times New Roman"/>
                <a:cs typeface="Times New Roman"/>
              </a:rPr>
              <a:t>kiếm bảng</a:t>
            </a:r>
            <a:r>
              <a:rPr sz="3000" spc="25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Times New Roman"/>
                <a:cs typeface="Times New Roman"/>
              </a:rPr>
              <a:t>trang.</a:t>
            </a:r>
            <a:endParaRPr sz="3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805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Times New Roman"/>
                <a:cs typeface="Times New Roman"/>
              </a:rPr>
              <a:t>Dùng </a:t>
            </a:r>
            <a:r>
              <a:rPr sz="3000" dirty="0">
                <a:latin typeface="Times New Roman"/>
                <a:cs typeface="Times New Roman"/>
              </a:rPr>
              <a:t>bảng băm để tăng tốc </a:t>
            </a:r>
            <a:r>
              <a:rPr sz="3000" spc="-5" dirty="0">
                <a:latin typeface="Times New Roman"/>
                <a:cs typeface="Times New Roman"/>
              </a:rPr>
              <a:t>tìm</a:t>
            </a:r>
            <a:r>
              <a:rPr sz="3000" spc="35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Times New Roman"/>
                <a:cs typeface="Times New Roman"/>
              </a:rPr>
              <a:t>kiếm.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7770" y="291211"/>
            <a:ext cx="712215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Kiến </a:t>
            </a: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trúc bảng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trang </a:t>
            </a: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nghịch</a:t>
            </a:r>
            <a:r>
              <a:rPr i="0" spc="40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đảo</a:t>
            </a:r>
          </a:p>
        </p:txBody>
      </p:sp>
      <p:sp>
        <p:nvSpPr>
          <p:cNvPr id="3" name="object 3"/>
          <p:cNvSpPr/>
          <p:nvPr/>
        </p:nvSpPr>
        <p:spPr>
          <a:xfrm>
            <a:off x="848867" y="1600199"/>
            <a:ext cx="7514844" cy="5257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1477" y="291211"/>
            <a:ext cx="377697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Chia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sẻ và </a:t>
            </a: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bảo</a:t>
            </a:r>
            <a:r>
              <a:rPr i="0" spc="-30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vệ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20166"/>
            <a:ext cx="7940040" cy="394271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8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Chia sẻ và bảo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vệ</a:t>
            </a:r>
            <a:endParaRPr sz="32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8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Ở cấp độ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trang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10" dirty="0">
                <a:latin typeface="Times New Roman"/>
                <a:cs typeface="Times New Roman"/>
              </a:rPr>
              <a:t>Đứng </a:t>
            </a:r>
            <a:r>
              <a:rPr sz="2800" spc="-5" dirty="0">
                <a:latin typeface="Times New Roman"/>
                <a:cs typeface="Times New Roman"/>
              </a:rPr>
              <a:t>ở khía </a:t>
            </a:r>
            <a:r>
              <a:rPr sz="2800" spc="-10" dirty="0">
                <a:latin typeface="Times New Roman"/>
                <a:cs typeface="Times New Roman"/>
              </a:rPr>
              <a:t>cạnh </a:t>
            </a:r>
            <a:r>
              <a:rPr sz="2800" spc="-5" dirty="0">
                <a:latin typeface="Times New Roman"/>
                <a:cs typeface="Times New Roman"/>
              </a:rPr>
              <a:t>người </a:t>
            </a:r>
            <a:r>
              <a:rPr sz="2800" dirty="0">
                <a:latin typeface="Times New Roman"/>
                <a:cs typeface="Times New Roman"/>
              </a:rPr>
              <a:t>dùng, </a:t>
            </a:r>
            <a:r>
              <a:rPr sz="2800" spc="-5" dirty="0">
                <a:latin typeface="Times New Roman"/>
                <a:cs typeface="Times New Roman"/>
              </a:rPr>
              <a:t>khá bất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tiện</a:t>
            </a:r>
            <a:endParaRPr sz="2800">
              <a:latin typeface="Times New Roman"/>
              <a:cs typeface="Times New Roman"/>
            </a:endParaRPr>
          </a:p>
          <a:p>
            <a:pPr marL="1155700" marR="5080" lvl="2" indent="-228600">
              <a:lnSpc>
                <a:spcPct val="100000"/>
              </a:lnSpc>
              <a:spcBef>
                <a:spcPts val="680"/>
              </a:spcBef>
              <a:buChar char="•"/>
              <a:tabLst>
                <a:tab pos="1156335" algn="l"/>
              </a:tabLst>
            </a:pPr>
            <a:r>
              <a:rPr sz="2800" spc="-5" dirty="0">
                <a:latin typeface="Times New Roman"/>
                <a:cs typeface="Times New Roman"/>
              </a:rPr>
              <a:t>Vd: Đoạn </a:t>
            </a:r>
            <a:r>
              <a:rPr sz="2800" spc="-10" dirty="0">
                <a:latin typeface="Times New Roman"/>
                <a:cs typeface="Times New Roman"/>
              </a:rPr>
              <a:t>mã </a:t>
            </a:r>
            <a:r>
              <a:rPr sz="2800" spc="-5" dirty="0">
                <a:latin typeface="Times New Roman"/>
                <a:cs typeface="Times New Roman"/>
              </a:rPr>
              <a:t>nằm trên </a:t>
            </a:r>
            <a:r>
              <a:rPr sz="2800" dirty="0">
                <a:latin typeface="Times New Roman"/>
                <a:cs typeface="Times New Roman"/>
              </a:rPr>
              <a:t>nhiều </a:t>
            </a:r>
            <a:r>
              <a:rPr sz="2800" spc="-5" dirty="0">
                <a:latin typeface="Times New Roman"/>
                <a:cs typeface="Times New Roman"/>
              </a:rPr>
              <a:t>trang </a:t>
            </a:r>
            <a:r>
              <a:rPr sz="2800" spc="-5" dirty="0">
                <a:latin typeface="Wingdings"/>
                <a:cs typeface="Wingdings"/>
              </a:rPr>
              <a:t>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phải </a:t>
            </a:r>
            <a:r>
              <a:rPr sz="2800" spc="-5" dirty="0">
                <a:latin typeface="Times New Roman"/>
                <a:cs typeface="Times New Roman"/>
              </a:rPr>
              <a:t>chia  sẻ tất </a:t>
            </a:r>
            <a:r>
              <a:rPr sz="2800" spc="-10" dirty="0">
                <a:latin typeface="Times New Roman"/>
                <a:cs typeface="Times New Roman"/>
              </a:rPr>
              <a:t>cả các </a:t>
            </a:r>
            <a:r>
              <a:rPr sz="2800" spc="-5" dirty="0">
                <a:latin typeface="Times New Roman"/>
                <a:cs typeface="Times New Roman"/>
              </a:rPr>
              <a:t>trang </a:t>
            </a:r>
            <a:r>
              <a:rPr sz="2800" dirty="0">
                <a:latin typeface="Times New Roman"/>
                <a:cs typeface="Times New Roman"/>
              </a:rPr>
              <a:t>đó </a:t>
            </a:r>
            <a:r>
              <a:rPr sz="2800" spc="-5" dirty="0">
                <a:latin typeface="Times New Roman"/>
                <a:cs typeface="Times New Roman"/>
              </a:rPr>
              <a:t>với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nhau.</a:t>
            </a:r>
            <a:endParaRPr sz="2800">
              <a:latin typeface="Times New Roman"/>
              <a:cs typeface="Times New Roman"/>
            </a:endParaRPr>
          </a:p>
          <a:p>
            <a:pPr marL="756285" marR="281305" lvl="1" indent="-286385">
              <a:lnSpc>
                <a:spcPct val="100000"/>
              </a:lnSpc>
              <a:spcBef>
                <a:spcPts val="665"/>
              </a:spcBef>
              <a:buChar char="–"/>
              <a:tabLst>
                <a:tab pos="756920" algn="l"/>
              </a:tabLst>
            </a:pPr>
            <a:r>
              <a:rPr sz="2800" spc="-10" dirty="0">
                <a:latin typeface="Times New Roman"/>
                <a:cs typeface="Times New Roman"/>
              </a:rPr>
              <a:t>Đoạn mã </a:t>
            </a:r>
            <a:r>
              <a:rPr sz="2800" spc="-5" dirty="0">
                <a:latin typeface="Times New Roman"/>
                <a:cs typeface="Times New Roman"/>
              </a:rPr>
              <a:t>phải nằm ở </a:t>
            </a:r>
            <a:r>
              <a:rPr sz="2800" spc="-15" dirty="0">
                <a:latin typeface="Times New Roman"/>
                <a:cs typeface="Times New Roman"/>
              </a:rPr>
              <a:t>một </a:t>
            </a:r>
            <a:r>
              <a:rPr sz="2800" spc="-5" dirty="0">
                <a:latin typeface="Times New Roman"/>
                <a:cs typeface="Times New Roman"/>
              </a:rPr>
              <a:t>vị trí </a:t>
            </a:r>
            <a:r>
              <a:rPr sz="2800" dirty="0">
                <a:latin typeface="Times New Roman"/>
                <a:cs typeface="Times New Roman"/>
              </a:rPr>
              <a:t>giống </a:t>
            </a:r>
            <a:r>
              <a:rPr sz="2800" spc="-5" dirty="0">
                <a:latin typeface="Times New Roman"/>
                <a:cs typeface="Times New Roman"/>
              </a:rPr>
              <a:t>nhau </a:t>
            </a:r>
            <a:r>
              <a:rPr sz="2800" dirty="0">
                <a:latin typeface="Times New Roman"/>
                <a:cs typeface="Times New Roman"/>
              </a:rPr>
              <a:t>trông  </a:t>
            </a:r>
            <a:r>
              <a:rPr sz="2800" spc="-5" dirty="0">
                <a:latin typeface="Times New Roman"/>
                <a:cs typeface="Times New Roman"/>
              </a:rPr>
              <a:t>tất </a:t>
            </a:r>
            <a:r>
              <a:rPr sz="2800" spc="-10" dirty="0">
                <a:latin typeface="Times New Roman"/>
                <a:cs typeface="Times New Roman"/>
              </a:rPr>
              <a:t>cả các </a:t>
            </a:r>
            <a:r>
              <a:rPr sz="2800" dirty="0">
                <a:latin typeface="Times New Roman"/>
                <a:cs typeface="Times New Roman"/>
              </a:rPr>
              <a:t>không </a:t>
            </a:r>
            <a:r>
              <a:rPr sz="2800" spc="-5" dirty="0">
                <a:latin typeface="Times New Roman"/>
                <a:cs typeface="Times New Roman"/>
              </a:rPr>
              <a:t>gian </a:t>
            </a:r>
            <a:r>
              <a:rPr sz="2800" dirty="0">
                <a:latin typeface="Times New Roman"/>
                <a:cs typeface="Times New Roman"/>
              </a:rPr>
              <a:t>địa </a:t>
            </a:r>
            <a:r>
              <a:rPr sz="2800" spc="-5" dirty="0">
                <a:latin typeface="Times New Roman"/>
                <a:cs typeface="Times New Roman"/>
              </a:rPr>
              <a:t>chỉ của của tiến trình  muốn chia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sẻ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2314" y="291211"/>
            <a:ext cx="41167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Ví dụ chia </a:t>
            </a:r>
            <a:r>
              <a:rPr i="0" dirty="0">
                <a:solidFill>
                  <a:srgbClr val="252599"/>
                </a:solidFill>
                <a:latin typeface="Times New Roman"/>
                <a:cs typeface="Times New Roman"/>
              </a:rPr>
              <a:t>sẻ</a:t>
            </a:r>
            <a:r>
              <a:rPr i="0" spc="-55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trang</a:t>
            </a:r>
          </a:p>
        </p:txBody>
      </p:sp>
      <p:sp>
        <p:nvSpPr>
          <p:cNvPr id="3" name="object 3"/>
          <p:cNvSpPr/>
          <p:nvPr/>
        </p:nvSpPr>
        <p:spPr>
          <a:xfrm>
            <a:off x="1173480" y="1295400"/>
            <a:ext cx="6673596" cy="5433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1352" y="291211"/>
            <a:ext cx="57823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Phân </a:t>
            </a: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đoạn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 (Segmentation)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34629"/>
            <a:ext cx="7075170" cy="3526154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Times New Roman"/>
                <a:cs typeface="Times New Roman"/>
              </a:rPr>
              <a:t>Hỗ trợ quản lý bộ </a:t>
            </a:r>
            <a:r>
              <a:rPr sz="2800" dirty="0">
                <a:latin typeface="Times New Roman"/>
                <a:cs typeface="Times New Roman"/>
              </a:rPr>
              <a:t>nhớ </a:t>
            </a:r>
            <a:r>
              <a:rPr sz="2800" spc="-5" dirty="0">
                <a:latin typeface="Times New Roman"/>
                <a:cs typeface="Times New Roman"/>
              </a:rPr>
              <a:t>theo </a:t>
            </a:r>
            <a:r>
              <a:rPr sz="2800" dirty="0">
                <a:latin typeface="Times New Roman"/>
                <a:cs typeface="Times New Roman"/>
              </a:rPr>
              <a:t>góc </a:t>
            </a:r>
            <a:r>
              <a:rPr sz="2800" spc="-5" dirty="0">
                <a:latin typeface="Times New Roman"/>
                <a:cs typeface="Times New Roman"/>
              </a:rPr>
              <a:t>độ người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dùng.</a:t>
            </a:r>
            <a:endParaRPr sz="2800">
              <a:latin typeface="Times New Roman"/>
              <a:cs typeface="Times New Roman"/>
            </a:endParaRPr>
          </a:p>
          <a:p>
            <a:pPr marL="355600" marR="441959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Times New Roman"/>
                <a:cs typeface="Times New Roman"/>
              </a:rPr>
              <a:t>Một </a:t>
            </a:r>
            <a:r>
              <a:rPr sz="2800" spc="-5" dirty="0">
                <a:latin typeface="Times New Roman"/>
                <a:cs typeface="Times New Roman"/>
              </a:rPr>
              <a:t>chương trình bao gồm nhiều phân đoạn  (segment):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10" dirty="0">
                <a:latin typeface="Times New Roman"/>
                <a:cs typeface="Times New Roman"/>
              </a:rPr>
              <a:t>Đoạn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mã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Biến toàn cục, dữ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liệu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stack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heap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9177" y="5208270"/>
            <a:ext cx="1217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địa </a:t>
            </a:r>
            <a:r>
              <a:rPr sz="1800" dirty="0">
                <a:latin typeface="Arial"/>
                <a:cs typeface="Arial"/>
              </a:rPr>
              <a:t>chỉ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logic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32607" y="5059171"/>
            <a:ext cx="579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o</a:t>
            </a:r>
            <a:r>
              <a:rPr sz="1800" spc="-40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fset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54832" y="5576722"/>
            <a:ext cx="8997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se</a:t>
            </a:r>
            <a:r>
              <a:rPr sz="1800" spc="-15" dirty="0">
                <a:latin typeface="Arial"/>
                <a:cs typeface="Arial"/>
              </a:rPr>
              <a:t>g</a:t>
            </a:r>
            <a:r>
              <a:rPr sz="1800" spc="-5" dirty="0">
                <a:latin typeface="Arial"/>
                <a:cs typeface="Arial"/>
              </a:rPr>
              <a:t>me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45764" y="5972555"/>
            <a:ext cx="0" cy="413384"/>
          </a:xfrm>
          <a:custGeom>
            <a:avLst/>
            <a:gdLst/>
            <a:ahLst/>
            <a:cxnLst/>
            <a:rect l="l" t="t" r="r" b="b"/>
            <a:pathLst>
              <a:path h="413385">
                <a:moveTo>
                  <a:pt x="0" y="0"/>
                </a:moveTo>
                <a:lnTo>
                  <a:pt x="0" y="413004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54908" y="6341364"/>
            <a:ext cx="570230" cy="76200"/>
          </a:xfrm>
          <a:custGeom>
            <a:avLst/>
            <a:gdLst/>
            <a:ahLst/>
            <a:cxnLst/>
            <a:rect l="l" t="t" r="r" b="b"/>
            <a:pathLst>
              <a:path w="570229" h="76200">
                <a:moveTo>
                  <a:pt x="493775" y="0"/>
                </a:moveTo>
                <a:lnTo>
                  <a:pt x="493775" y="76200"/>
                </a:lnTo>
                <a:lnTo>
                  <a:pt x="557276" y="44450"/>
                </a:lnTo>
                <a:lnTo>
                  <a:pt x="506475" y="44450"/>
                </a:lnTo>
                <a:lnTo>
                  <a:pt x="506475" y="31750"/>
                </a:lnTo>
                <a:lnTo>
                  <a:pt x="557276" y="31750"/>
                </a:lnTo>
                <a:lnTo>
                  <a:pt x="493775" y="0"/>
                </a:lnTo>
                <a:close/>
              </a:path>
              <a:path w="570229" h="76200">
                <a:moveTo>
                  <a:pt x="49377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93775" y="44450"/>
                </a:lnTo>
                <a:lnTo>
                  <a:pt x="493775" y="31750"/>
                </a:lnTo>
                <a:close/>
              </a:path>
              <a:path w="570229" h="76200">
                <a:moveTo>
                  <a:pt x="557276" y="31750"/>
                </a:moveTo>
                <a:lnTo>
                  <a:pt x="506475" y="31750"/>
                </a:lnTo>
                <a:lnTo>
                  <a:pt x="506475" y="44450"/>
                </a:lnTo>
                <a:lnTo>
                  <a:pt x="557276" y="44450"/>
                </a:lnTo>
                <a:lnTo>
                  <a:pt x="569976" y="38100"/>
                </a:lnTo>
                <a:lnTo>
                  <a:pt x="557276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83379" y="6217920"/>
            <a:ext cx="1504315" cy="335280"/>
          </a:xfrm>
          <a:prstGeom prst="rect">
            <a:avLst/>
          </a:prstGeom>
          <a:solidFill>
            <a:srgbClr val="00CC99"/>
          </a:solidFill>
          <a:ln w="12192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segment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table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45408" y="5212079"/>
            <a:ext cx="2693035" cy="0"/>
          </a:xfrm>
          <a:custGeom>
            <a:avLst/>
            <a:gdLst/>
            <a:ahLst/>
            <a:cxnLst/>
            <a:rect l="l" t="t" r="r" b="b"/>
            <a:pathLst>
              <a:path w="2693035">
                <a:moveTo>
                  <a:pt x="0" y="0"/>
                </a:moveTo>
                <a:lnTo>
                  <a:pt x="2692907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91200" y="6358128"/>
            <a:ext cx="582295" cy="0"/>
          </a:xfrm>
          <a:custGeom>
            <a:avLst/>
            <a:gdLst/>
            <a:ahLst/>
            <a:cxnLst/>
            <a:rect l="l" t="t" r="r" b="b"/>
            <a:pathLst>
              <a:path w="582295">
                <a:moveTo>
                  <a:pt x="0" y="0"/>
                </a:moveTo>
                <a:lnTo>
                  <a:pt x="582167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68796" y="5724144"/>
            <a:ext cx="0" cy="615950"/>
          </a:xfrm>
          <a:custGeom>
            <a:avLst/>
            <a:gdLst/>
            <a:ahLst/>
            <a:cxnLst/>
            <a:rect l="l" t="t" r="r" b="b"/>
            <a:pathLst>
              <a:path h="615950">
                <a:moveTo>
                  <a:pt x="0" y="0"/>
                </a:moveTo>
                <a:lnTo>
                  <a:pt x="0" y="615695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68796" y="5370576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33528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65747" y="5379720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>
                <a:moveTo>
                  <a:pt x="0" y="0"/>
                </a:moveTo>
                <a:lnTo>
                  <a:pt x="323087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65747" y="5212079"/>
            <a:ext cx="289560" cy="0"/>
          </a:xfrm>
          <a:custGeom>
            <a:avLst/>
            <a:gdLst/>
            <a:ahLst/>
            <a:cxnLst/>
            <a:rect l="l" t="t" r="r" b="b"/>
            <a:pathLst>
              <a:path w="289559">
                <a:moveTo>
                  <a:pt x="0" y="0"/>
                </a:moveTo>
                <a:lnTo>
                  <a:pt x="289559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91883" y="5116067"/>
            <a:ext cx="323215" cy="325120"/>
          </a:xfrm>
          <a:custGeom>
            <a:avLst/>
            <a:gdLst/>
            <a:ahLst/>
            <a:cxnLst/>
            <a:rect l="l" t="t" r="r" b="b"/>
            <a:pathLst>
              <a:path w="323215" h="325120">
                <a:moveTo>
                  <a:pt x="0" y="162305"/>
                </a:moveTo>
                <a:lnTo>
                  <a:pt x="5766" y="119150"/>
                </a:lnTo>
                <a:lnTo>
                  <a:pt x="22041" y="80376"/>
                </a:lnTo>
                <a:lnTo>
                  <a:pt x="47291" y="47529"/>
                </a:lnTo>
                <a:lnTo>
                  <a:pt x="79981" y="22154"/>
                </a:lnTo>
                <a:lnTo>
                  <a:pt x="118577" y="5796"/>
                </a:lnTo>
                <a:lnTo>
                  <a:pt x="161544" y="0"/>
                </a:lnTo>
                <a:lnTo>
                  <a:pt x="204510" y="5796"/>
                </a:lnTo>
                <a:lnTo>
                  <a:pt x="243106" y="22154"/>
                </a:lnTo>
                <a:lnTo>
                  <a:pt x="275796" y="47529"/>
                </a:lnTo>
                <a:lnTo>
                  <a:pt x="301046" y="80376"/>
                </a:lnTo>
                <a:lnTo>
                  <a:pt x="317321" y="119150"/>
                </a:lnTo>
                <a:lnTo>
                  <a:pt x="323088" y="162305"/>
                </a:lnTo>
                <a:lnTo>
                  <a:pt x="317321" y="205461"/>
                </a:lnTo>
                <a:lnTo>
                  <a:pt x="301046" y="244235"/>
                </a:lnTo>
                <a:lnTo>
                  <a:pt x="275796" y="277082"/>
                </a:lnTo>
                <a:lnTo>
                  <a:pt x="243106" y="302457"/>
                </a:lnTo>
                <a:lnTo>
                  <a:pt x="204510" y="318815"/>
                </a:lnTo>
                <a:lnTo>
                  <a:pt x="161544" y="324611"/>
                </a:lnTo>
                <a:lnTo>
                  <a:pt x="118577" y="318815"/>
                </a:lnTo>
                <a:lnTo>
                  <a:pt x="79981" y="302457"/>
                </a:lnTo>
                <a:lnTo>
                  <a:pt x="47291" y="277082"/>
                </a:lnTo>
                <a:lnTo>
                  <a:pt x="22041" y="244235"/>
                </a:lnTo>
                <a:lnTo>
                  <a:pt x="5766" y="205461"/>
                </a:lnTo>
                <a:lnTo>
                  <a:pt x="0" y="16230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789166" y="5116195"/>
            <a:ext cx="1652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9095" algn="l"/>
              </a:tabLst>
            </a:pPr>
            <a:r>
              <a:rPr sz="1800" dirty="0">
                <a:latin typeface="Arial"/>
                <a:cs typeface="Arial"/>
              </a:rPr>
              <a:t>+	</a:t>
            </a:r>
            <a:r>
              <a:rPr sz="2700" spc="-7" baseline="3086" dirty="0">
                <a:latin typeface="Arial"/>
                <a:cs typeface="Arial"/>
              </a:rPr>
              <a:t>địa </a:t>
            </a:r>
            <a:r>
              <a:rPr sz="2700" baseline="3086" dirty="0">
                <a:latin typeface="Arial"/>
                <a:cs typeface="Arial"/>
              </a:rPr>
              <a:t>chỉ vật</a:t>
            </a:r>
            <a:r>
              <a:rPr sz="2700" spc="-104" baseline="3086" dirty="0">
                <a:latin typeface="Arial"/>
                <a:cs typeface="Arial"/>
              </a:rPr>
              <a:t> </a:t>
            </a:r>
            <a:r>
              <a:rPr sz="2700" spc="-7" baseline="3086" dirty="0">
                <a:latin typeface="Arial"/>
                <a:cs typeface="Arial"/>
              </a:rPr>
              <a:t>lý</a:t>
            </a:r>
            <a:endParaRPr sz="2700" baseline="308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1833" y="291211"/>
            <a:ext cx="41795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Góc độ </a:t>
            </a: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người</a:t>
            </a:r>
            <a:r>
              <a:rPr i="0" spc="-50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dùng</a:t>
            </a:r>
          </a:p>
        </p:txBody>
      </p:sp>
      <p:sp>
        <p:nvSpPr>
          <p:cNvPr id="3" name="object 3"/>
          <p:cNvSpPr/>
          <p:nvPr/>
        </p:nvSpPr>
        <p:spPr>
          <a:xfrm>
            <a:off x="1447800" y="2133600"/>
            <a:ext cx="2895600" cy="3962400"/>
          </a:xfrm>
          <a:custGeom>
            <a:avLst/>
            <a:gdLst/>
            <a:ahLst/>
            <a:cxnLst/>
            <a:rect l="l" t="t" r="r" b="b"/>
            <a:pathLst>
              <a:path w="2895600" h="3962400">
                <a:moveTo>
                  <a:pt x="1447800" y="0"/>
                </a:moveTo>
                <a:lnTo>
                  <a:pt x="1407275" y="761"/>
                </a:lnTo>
                <a:lnTo>
                  <a:pt x="1367026" y="3031"/>
                </a:lnTo>
                <a:lnTo>
                  <a:pt x="1327067" y="6790"/>
                </a:lnTo>
                <a:lnTo>
                  <a:pt x="1287413" y="12018"/>
                </a:lnTo>
                <a:lnTo>
                  <a:pt x="1248077" y="18696"/>
                </a:lnTo>
                <a:lnTo>
                  <a:pt x="1209075" y="26803"/>
                </a:lnTo>
                <a:lnTo>
                  <a:pt x="1170422" y="36320"/>
                </a:lnTo>
                <a:lnTo>
                  <a:pt x="1132130" y="47227"/>
                </a:lnTo>
                <a:lnTo>
                  <a:pt x="1094216" y="59504"/>
                </a:lnTo>
                <a:lnTo>
                  <a:pt x="1056693" y="73131"/>
                </a:lnTo>
                <a:lnTo>
                  <a:pt x="1019576" y="88088"/>
                </a:lnTo>
                <a:lnTo>
                  <a:pt x="982880" y="104355"/>
                </a:lnTo>
                <a:lnTo>
                  <a:pt x="946619" y="121913"/>
                </a:lnTo>
                <a:lnTo>
                  <a:pt x="910808" y="140742"/>
                </a:lnTo>
                <a:lnTo>
                  <a:pt x="875460" y="160822"/>
                </a:lnTo>
                <a:lnTo>
                  <a:pt x="840592" y="182132"/>
                </a:lnTo>
                <a:lnTo>
                  <a:pt x="806216" y="204654"/>
                </a:lnTo>
                <a:lnTo>
                  <a:pt x="772348" y="228367"/>
                </a:lnTo>
                <a:lnTo>
                  <a:pt x="739003" y="253251"/>
                </a:lnTo>
                <a:lnTo>
                  <a:pt x="706194" y="279287"/>
                </a:lnTo>
                <a:lnTo>
                  <a:pt x="673936" y="306454"/>
                </a:lnTo>
                <a:lnTo>
                  <a:pt x="642244" y="334733"/>
                </a:lnTo>
                <a:lnTo>
                  <a:pt x="611133" y="364104"/>
                </a:lnTo>
                <a:lnTo>
                  <a:pt x="580616" y="394548"/>
                </a:lnTo>
                <a:lnTo>
                  <a:pt x="550708" y="426043"/>
                </a:lnTo>
                <a:lnTo>
                  <a:pt x="521424" y="458571"/>
                </a:lnTo>
                <a:lnTo>
                  <a:pt x="492779" y="492112"/>
                </a:lnTo>
                <a:lnTo>
                  <a:pt x="464786" y="526645"/>
                </a:lnTo>
                <a:lnTo>
                  <a:pt x="437460" y="562151"/>
                </a:lnTo>
                <a:lnTo>
                  <a:pt x="410817" y="598610"/>
                </a:lnTo>
                <a:lnTo>
                  <a:pt x="384870" y="636002"/>
                </a:lnTo>
                <a:lnTo>
                  <a:pt x="359633" y="674307"/>
                </a:lnTo>
                <a:lnTo>
                  <a:pt x="335122" y="713506"/>
                </a:lnTo>
                <a:lnTo>
                  <a:pt x="311351" y="753578"/>
                </a:lnTo>
                <a:lnTo>
                  <a:pt x="288335" y="794504"/>
                </a:lnTo>
                <a:lnTo>
                  <a:pt x="266087" y="836264"/>
                </a:lnTo>
                <a:lnTo>
                  <a:pt x="244623" y="878837"/>
                </a:lnTo>
                <a:lnTo>
                  <a:pt x="223957" y="922205"/>
                </a:lnTo>
                <a:lnTo>
                  <a:pt x="204103" y="966347"/>
                </a:lnTo>
                <a:lnTo>
                  <a:pt x="185076" y="1011244"/>
                </a:lnTo>
                <a:lnTo>
                  <a:pt x="166891" y="1056874"/>
                </a:lnTo>
                <a:lnTo>
                  <a:pt x="149561" y="1103220"/>
                </a:lnTo>
                <a:lnTo>
                  <a:pt x="133103" y="1150260"/>
                </a:lnTo>
                <a:lnTo>
                  <a:pt x="117529" y="1197976"/>
                </a:lnTo>
                <a:lnTo>
                  <a:pt x="102855" y="1246346"/>
                </a:lnTo>
                <a:lnTo>
                  <a:pt x="89095" y="1295352"/>
                </a:lnTo>
                <a:lnTo>
                  <a:pt x="76263" y="1344973"/>
                </a:lnTo>
                <a:lnTo>
                  <a:pt x="64375" y="1395190"/>
                </a:lnTo>
                <a:lnTo>
                  <a:pt x="53444" y="1445982"/>
                </a:lnTo>
                <a:lnTo>
                  <a:pt x="43486" y="1497330"/>
                </a:lnTo>
                <a:lnTo>
                  <a:pt x="34514" y="1549215"/>
                </a:lnTo>
                <a:lnTo>
                  <a:pt x="26543" y="1601615"/>
                </a:lnTo>
                <a:lnTo>
                  <a:pt x="19588" y="1654511"/>
                </a:lnTo>
                <a:lnTo>
                  <a:pt x="13663" y="1707884"/>
                </a:lnTo>
                <a:lnTo>
                  <a:pt x="8783" y="1761714"/>
                </a:lnTo>
                <a:lnTo>
                  <a:pt x="4962" y="1815980"/>
                </a:lnTo>
                <a:lnTo>
                  <a:pt x="2215" y="1870663"/>
                </a:lnTo>
                <a:lnTo>
                  <a:pt x="556" y="1925743"/>
                </a:lnTo>
                <a:lnTo>
                  <a:pt x="0" y="1981200"/>
                </a:lnTo>
                <a:lnTo>
                  <a:pt x="556" y="2036656"/>
                </a:lnTo>
                <a:lnTo>
                  <a:pt x="2215" y="2091736"/>
                </a:lnTo>
                <a:lnTo>
                  <a:pt x="4962" y="2146419"/>
                </a:lnTo>
                <a:lnTo>
                  <a:pt x="8783" y="2200685"/>
                </a:lnTo>
                <a:lnTo>
                  <a:pt x="13663" y="2254515"/>
                </a:lnTo>
                <a:lnTo>
                  <a:pt x="19588" y="2307888"/>
                </a:lnTo>
                <a:lnTo>
                  <a:pt x="26543" y="2360784"/>
                </a:lnTo>
                <a:lnTo>
                  <a:pt x="34514" y="2413184"/>
                </a:lnTo>
                <a:lnTo>
                  <a:pt x="43486" y="2465069"/>
                </a:lnTo>
                <a:lnTo>
                  <a:pt x="53444" y="2516417"/>
                </a:lnTo>
                <a:lnTo>
                  <a:pt x="64375" y="2567209"/>
                </a:lnTo>
                <a:lnTo>
                  <a:pt x="76263" y="2617426"/>
                </a:lnTo>
                <a:lnTo>
                  <a:pt x="89095" y="2667047"/>
                </a:lnTo>
                <a:lnTo>
                  <a:pt x="102855" y="2716053"/>
                </a:lnTo>
                <a:lnTo>
                  <a:pt x="117529" y="2764423"/>
                </a:lnTo>
                <a:lnTo>
                  <a:pt x="133103" y="2812139"/>
                </a:lnTo>
                <a:lnTo>
                  <a:pt x="149561" y="2859179"/>
                </a:lnTo>
                <a:lnTo>
                  <a:pt x="166891" y="2905525"/>
                </a:lnTo>
                <a:lnTo>
                  <a:pt x="185076" y="2951155"/>
                </a:lnTo>
                <a:lnTo>
                  <a:pt x="204103" y="2996052"/>
                </a:lnTo>
                <a:lnTo>
                  <a:pt x="223957" y="3040194"/>
                </a:lnTo>
                <a:lnTo>
                  <a:pt x="244623" y="3083562"/>
                </a:lnTo>
                <a:lnTo>
                  <a:pt x="266087" y="3126135"/>
                </a:lnTo>
                <a:lnTo>
                  <a:pt x="288335" y="3167895"/>
                </a:lnTo>
                <a:lnTo>
                  <a:pt x="311351" y="3208821"/>
                </a:lnTo>
                <a:lnTo>
                  <a:pt x="335122" y="3248893"/>
                </a:lnTo>
                <a:lnTo>
                  <a:pt x="359633" y="3288092"/>
                </a:lnTo>
                <a:lnTo>
                  <a:pt x="384870" y="3326397"/>
                </a:lnTo>
                <a:lnTo>
                  <a:pt x="410817" y="3363789"/>
                </a:lnTo>
                <a:lnTo>
                  <a:pt x="437460" y="3400248"/>
                </a:lnTo>
                <a:lnTo>
                  <a:pt x="464786" y="3435754"/>
                </a:lnTo>
                <a:lnTo>
                  <a:pt x="492779" y="3470287"/>
                </a:lnTo>
                <a:lnTo>
                  <a:pt x="521424" y="3503828"/>
                </a:lnTo>
                <a:lnTo>
                  <a:pt x="550708" y="3536356"/>
                </a:lnTo>
                <a:lnTo>
                  <a:pt x="580616" y="3567851"/>
                </a:lnTo>
                <a:lnTo>
                  <a:pt x="611133" y="3598295"/>
                </a:lnTo>
                <a:lnTo>
                  <a:pt x="642244" y="3627666"/>
                </a:lnTo>
                <a:lnTo>
                  <a:pt x="673936" y="3655945"/>
                </a:lnTo>
                <a:lnTo>
                  <a:pt x="706194" y="3683112"/>
                </a:lnTo>
                <a:lnTo>
                  <a:pt x="739003" y="3709148"/>
                </a:lnTo>
                <a:lnTo>
                  <a:pt x="772348" y="3734032"/>
                </a:lnTo>
                <a:lnTo>
                  <a:pt x="806216" y="3757745"/>
                </a:lnTo>
                <a:lnTo>
                  <a:pt x="840592" y="3780267"/>
                </a:lnTo>
                <a:lnTo>
                  <a:pt x="875460" y="3801577"/>
                </a:lnTo>
                <a:lnTo>
                  <a:pt x="910808" y="3821657"/>
                </a:lnTo>
                <a:lnTo>
                  <a:pt x="946619" y="3840486"/>
                </a:lnTo>
                <a:lnTo>
                  <a:pt x="982880" y="3858044"/>
                </a:lnTo>
                <a:lnTo>
                  <a:pt x="1019576" y="3874311"/>
                </a:lnTo>
                <a:lnTo>
                  <a:pt x="1056693" y="3889268"/>
                </a:lnTo>
                <a:lnTo>
                  <a:pt x="1094216" y="3902895"/>
                </a:lnTo>
                <a:lnTo>
                  <a:pt x="1132130" y="3915172"/>
                </a:lnTo>
                <a:lnTo>
                  <a:pt x="1170422" y="3926079"/>
                </a:lnTo>
                <a:lnTo>
                  <a:pt x="1209075" y="3935596"/>
                </a:lnTo>
                <a:lnTo>
                  <a:pt x="1248077" y="3943703"/>
                </a:lnTo>
                <a:lnTo>
                  <a:pt x="1287413" y="3950381"/>
                </a:lnTo>
                <a:lnTo>
                  <a:pt x="1327067" y="3955609"/>
                </a:lnTo>
                <a:lnTo>
                  <a:pt x="1367026" y="3959368"/>
                </a:lnTo>
                <a:lnTo>
                  <a:pt x="1407275" y="3961638"/>
                </a:lnTo>
                <a:lnTo>
                  <a:pt x="1447800" y="3962400"/>
                </a:lnTo>
                <a:lnTo>
                  <a:pt x="1488324" y="3961638"/>
                </a:lnTo>
                <a:lnTo>
                  <a:pt x="1528573" y="3959368"/>
                </a:lnTo>
                <a:lnTo>
                  <a:pt x="1568532" y="3955609"/>
                </a:lnTo>
                <a:lnTo>
                  <a:pt x="1608186" y="3950381"/>
                </a:lnTo>
                <a:lnTo>
                  <a:pt x="1647522" y="3943703"/>
                </a:lnTo>
                <a:lnTo>
                  <a:pt x="1686524" y="3935596"/>
                </a:lnTo>
                <a:lnTo>
                  <a:pt x="1725177" y="3926079"/>
                </a:lnTo>
                <a:lnTo>
                  <a:pt x="1763469" y="3915172"/>
                </a:lnTo>
                <a:lnTo>
                  <a:pt x="1801383" y="3902895"/>
                </a:lnTo>
                <a:lnTo>
                  <a:pt x="1838906" y="3889268"/>
                </a:lnTo>
                <a:lnTo>
                  <a:pt x="1876023" y="3874311"/>
                </a:lnTo>
                <a:lnTo>
                  <a:pt x="1912719" y="3858044"/>
                </a:lnTo>
                <a:lnTo>
                  <a:pt x="1948980" y="3840486"/>
                </a:lnTo>
                <a:lnTo>
                  <a:pt x="1984791" y="3821657"/>
                </a:lnTo>
                <a:lnTo>
                  <a:pt x="2020139" y="3801577"/>
                </a:lnTo>
                <a:lnTo>
                  <a:pt x="2055007" y="3780267"/>
                </a:lnTo>
                <a:lnTo>
                  <a:pt x="2089383" y="3757745"/>
                </a:lnTo>
                <a:lnTo>
                  <a:pt x="2123251" y="3734032"/>
                </a:lnTo>
                <a:lnTo>
                  <a:pt x="2156596" y="3709148"/>
                </a:lnTo>
                <a:lnTo>
                  <a:pt x="2189405" y="3683112"/>
                </a:lnTo>
                <a:lnTo>
                  <a:pt x="2221663" y="3655945"/>
                </a:lnTo>
                <a:lnTo>
                  <a:pt x="2253355" y="3627666"/>
                </a:lnTo>
                <a:lnTo>
                  <a:pt x="2284466" y="3598295"/>
                </a:lnTo>
                <a:lnTo>
                  <a:pt x="2314983" y="3567851"/>
                </a:lnTo>
                <a:lnTo>
                  <a:pt x="2344891" y="3536356"/>
                </a:lnTo>
                <a:lnTo>
                  <a:pt x="2374175" y="3503828"/>
                </a:lnTo>
                <a:lnTo>
                  <a:pt x="2402820" y="3470287"/>
                </a:lnTo>
                <a:lnTo>
                  <a:pt x="2430813" y="3435754"/>
                </a:lnTo>
                <a:lnTo>
                  <a:pt x="2458139" y="3400248"/>
                </a:lnTo>
                <a:lnTo>
                  <a:pt x="2484782" y="3363789"/>
                </a:lnTo>
                <a:lnTo>
                  <a:pt x="2510729" y="3326397"/>
                </a:lnTo>
                <a:lnTo>
                  <a:pt x="2535966" y="3288092"/>
                </a:lnTo>
                <a:lnTo>
                  <a:pt x="2560477" y="3248893"/>
                </a:lnTo>
                <a:lnTo>
                  <a:pt x="2584248" y="3208821"/>
                </a:lnTo>
                <a:lnTo>
                  <a:pt x="2607264" y="3167895"/>
                </a:lnTo>
                <a:lnTo>
                  <a:pt x="2629512" y="3126135"/>
                </a:lnTo>
                <a:lnTo>
                  <a:pt x="2650976" y="3083562"/>
                </a:lnTo>
                <a:lnTo>
                  <a:pt x="2671642" y="3040194"/>
                </a:lnTo>
                <a:lnTo>
                  <a:pt x="2691496" y="2996052"/>
                </a:lnTo>
                <a:lnTo>
                  <a:pt x="2710523" y="2951155"/>
                </a:lnTo>
                <a:lnTo>
                  <a:pt x="2728708" y="2905525"/>
                </a:lnTo>
                <a:lnTo>
                  <a:pt x="2746038" y="2859179"/>
                </a:lnTo>
                <a:lnTo>
                  <a:pt x="2762496" y="2812139"/>
                </a:lnTo>
                <a:lnTo>
                  <a:pt x="2778070" y="2764423"/>
                </a:lnTo>
                <a:lnTo>
                  <a:pt x="2792744" y="2716053"/>
                </a:lnTo>
                <a:lnTo>
                  <a:pt x="2806504" y="2667047"/>
                </a:lnTo>
                <a:lnTo>
                  <a:pt x="2819336" y="2617426"/>
                </a:lnTo>
                <a:lnTo>
                  <a:pt x="2831224" y="2567209"/>
                </a:lnTo>
                <a:lnTo>
                  <a:pt x="2842155" y="2516417"/>
                </a:lnTo>
                <a:lnTo>
                  <a:pt x="2852113" y="2465069"/>
                </a:lnTo>
                <a:lnTo>
                  <a:pt x="2861085" y="2413184"/>
                </a:lnTo>
                <a:lnTo>
                  <a:pt x="2869056" y="2360784"/>
                </a:lnTo>
                <a:lnTo>
                  <a:pt x="2876011" y="2307888"/>
                </a:lnTo>
                <a:lnTo>
                  <a:pt x="2881936" y="2254515"/>
                </a:lnTo>
                <a:lnTo>
                  <a:pt x="2886816" y="2200685"/>
                </a:lnTo>
                <a:lnTo>
                  <a:pt x="2890637" y="2146419"/>
                </a:lnTo>
                <a:lnTo>
                  <a:pt x="2893384" y="2091736"/>
                </a:lnTo>
                <a:lnTo>
                  <a:pt x="2895043" y="2036656"/>
                </a:lnTo>
                <a:lnTo>
                  <a:pt x="2895600" y="1981200"/>
                </a:lnTo>
                <a:lnTo>
                  <a:pt x="2895043" y="1925743"/>
                </a:lnTo>
                <a:lnTo>
                  <a:pt x="2893384" y="1870663"/>
                </a:lnTo>
                <a:lnTo>
                  <a:pt x="2890637" y="1815980"/>
                </a:lnTo>
                <a:lnTo>
                  <a:pt x="2886816" y="1761714"/>
                </a:lnTo>
                <a:lnTo>
                  <a:pt x="2881936" y="1707884"/>
                </a:lnTo>
                <a:lnTo>
                  <a:pt x="2876011" y="1654511"/>
                </a:lnTo>
                <a:lnTo>
                  <a:pt x="2869056" y="1601615"/>
                </a:lnTo>
                <a:lnTo>
                  <a:pt x="2861085" y="1549215"/>
                </a:lnTo>
                <a:lnTo>
                  <a:pt x="2852113" y="1497330"/>
                </a:lnTo>
                <a:lnTo>
                  <a:pt x="2842155" y="1445982"/>
                </a:lnTo>
                <a:lnTo>
                  <a:pt x="2831224" y="1395190"/>
                </a:lnTo>
                <a:lnTo>
                  <a:pt x="2819336" y="1344973"/>
                </a:lnTo>
                <a:lnTo>
                  <a:pt x="2806504" y="1295352"/>
                </a:lnTo>
                <a:lnTo>
                  <a:pt x="2792744" y="1246346"/>
                </a:lnTo>
                <a:lnTo>
                  <a:pt x="2778070" y="1197976"/>
                </a:lnTo>
                <a:lnTo>
                  <a:pt x="2762496" y="1150260"/>
                </a:lnTo>
                <a:lnTo>
                  <a:pt x="2746038" y="1103220"/>
                </a:lnTo>
                <a:lnTo>
                  <a:pt x="2728708" y="1056874"/>
                </a:lnTo>
                <a:lnTo>
                  <a:pt x="2710523" y="1011244"/>
                </a:lnTo>
                <a:lnTo>
                  <a:pt x="2691496" y="966347"/>
                </a:lnTo>
                <a:lnTo>
                  <a:pt x="2671642" y="922205"/>
                </a:lnTo>
                <a:lnTo>
                  <a:pt x="2650976" y="878837"/>
                </a:lnTo>
                <a:lnTo>
                  <a:pt x="2629512" y="836264"/>
                </a:lnTo>
                <a:lnTo>
                  <a:pt x="2607264" y="794504"/>
                </a:lnTo>
                <a:lnTo>
                  <a:pt x="2584248" y="753578"/>
                </a:lnTo>
                <a:lnTo>
                  <a:pt x="2560477" y="713506"/>
                </a:lnTo>
                <a:lnTo>
                  <a:pt x="2535966" y="674307"/>
                </a:lnTo>
                <a:lnTo>
                  <a:pt x="2510729" y="636002"/>
                </a:lnTo>
                <a:lnTo>
                  <a:pt x="2484782" y="598610"/>
                </a:lnTo>
                <a:lnTo>
                  <a:pt x="2458139" y="562151"/>
                </a:lnTo>
                <a:lnTo>
                  <a:pt x="2430813" y="526645"/>
                </a:lnTo>
                <a:lnTo>
                  <a:pt x="2402820" y="492112"/>
                </a:lnTo>
                <a:lnTo>
                  <a:pt x="2374175" y="458571"/>
                </a:lnTo>
                <a:lnTo>
                  <a:pt x="2344891" y="426043"/>
                </a:lnTo>
                <a:lnTo>
                  <a:pt x="2314983" y="394548"/>
                </a:lnTo>
                <a:lnTo>
                  <a:pt x="2284466" y="364104"/>
                </a:lnTo>
                <a:lnTo>
                  <a:pt x="2253355" y="334733"/>
                </a:lnTo>
                <a:lnTo>
                  <a:pt x="2221663" y="306454"/>
                </a:lnTo>
                <a:lnTo>
                  <a:pt x="2189405" y="279287"/>
                </a:lnTo>
                <a:lnTo>
                  <a:pt x="2156596" y="253251"/>
                </a:lnTo>
                <a:lnTo>
                  <a:pt x="2123251" y="228367"/>
                </a:lnTo>
                <a:lnTo>
                  <a:pt x="2089383" y="204654"/>
                </a:lnTo>
                <a:lnTo>
                  <a:pt x="2055007" y="182132"/>
                </a:lnTo>
                <a:lnTo>
                  <a:pt x="2020139" y="160822"/>
                </a:lnTo>
                <a:lnTo>
                  <a:pt x="1984791" y="140742"/>
                </a:lnTo>
                <a:lnTo>
                  <a:pt x="1948980" y="121913"/>
                </a:lnTo>
                <a:lnTo>
                  <a:pt x="1912719" y="104355"/>
                </a:lnTo>
                <a:lnTo>
                  <a:pt x="1876023" y="88088"/>
                </a:lnTo>
                <a:lnTo>
                  <a:pt x="1838906" y="73131"/>
                </a:lnTo>
                <a:lnTo>
                  <a:pt x="1801383" y="59504"/>
                </a:lnTo>
                <a:lnTo>
                  <a:pt x="1763469" y="47227"/>
                </a:lnTo>
                <a:lnTo>
                  <a:pt x="1725177" y="36320"/>
                </a:lnTo>
                <a:lnTo>
                  <a:pt x="1686524" y="26803"/>
                </a:lnTo>
                <a:lnTo>
                  <a:pt x="1647522" y="18696"/>
                </a:lnTo>
                <a:lnTo>
                  <a:pt x="1608186" y="12018"/>
                </a:lnTo>
                <a:lnTo>
                  <a:pt x="1568532" y="6790"/>
                </a:lnTo>
                <a:lnTo>
                  <a:pt x="1528573" y="3031"/>
                </a:lnTo>
                <a:lnTo>
                  <a:pt x="1488324" y="761"/>
                </a:lnTo>
                <a:lnTo>
                  <a:pt x="1447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47800" y="2133600"/>
            <a:ext cx="2895600" cy="3962400"/>
          </a:xfrm>
          <a:custGeom>
            <a:avLst/>
            <a:gdLst/>
            <a:ahLst/>
            <a:cxnLst/>
            <a:rect l="l" t="t" r="r" b="b"/>
            <a:pathLst>
              <a:path w="2895600" h="3962400">
                <a:moveTo>
                  <a:pt x="0" y="1981200"/>
                </a:moveTo>
                <a:lnTo>
                  <a:pt x="556" y="1925743"/>
                </a:lnTo>
                <a:lnTo>
                  <a:pt x="2215" y="1870663"/>
                </a:lnTo>
                <a:lnTo>
                  <a:pt x="4962" y="1815980"/>
                </a:lnTo>
                <a:lnTo>
                  <a:pt x="8783" y="1761714"/>
                </a:lnTo>
                <a:lnTo>
                  <a:pt x="13663" y="1707884"/>
                </a:lnTo>
                <a:lnTo>
                  <a:pt x="19588" y="1654511"/>
                </a:lnTo>
                <a:lnTo>
                  <a:pt x="26543" y="1601615"/>
                </a:lnTo>
                <a:lnTo>
                  <a:pt x="34514" y="1549215"/>
                </a:lnTo>
                <a:lnTo>
                  <a:pt x="43486" y="1497330"/>
                </a:lnTo>
                <a:lnTo>
                  <a:pt x="53444" y="1445982"/>
                </a:lnTo>
                <a:lnTo>
                  <a:pt x="64375" y="1395190"/>
                </a:lnTo>
                <a:lnTo>
                  <a:pt x="76263" y="1344973"/>
                </a:lnTo>
                <a:lnTo>
                  <a:pt x="89095" y="1295352"/>
                </a:lnTo>
                <a:lnTo>
                  <a:pt x="102855" y="1246346"/>
                </a:lnTo>
                <a:lnTo>
                  <a:pt x="117529" y="1197976"/>
                </a:lnTo>
                <a:lnTo>
                  <a:pt x="133103" y="1150260"/>
                </a:lnTo>
                <a:lnTo>
                  <a:pt x="149561" y="1103220"/>
                </a:lnTo>
                <a:lnTo>
                  <a:pt x="166891" y="1056874"/>
                </a:lnTo>
                <a:lnTo>
                  <a:pt x="185076" y="1011244"/>
                </a:lnTo>
                <a:lnTo>
                  <a:pt x="204103" y="966347"/>
                </a:lnTo>
                <a:lnTo>
                  <a:pt x="223957" y="922205"/>
                </a:lnTo>
                <a:lnTo>
                  <a:pt x="244623" y="878837"/>
                </a:lnTo>
                <a:lnTo>
                  <a:pt x="266087" y="836264"/>
                </a:lnTo>
                <a:lnTo>
                  <a:pt x="288335" y="794504"/>
                </a:lnTo>
                <a:lnTo>
                  <a:pt x="311351" y="753578"/>
                </a:lnTo>
                <a:lnTo>
                  <a:pt x="335122" y="713506"/>
                </a:lnTo>
                <a:lnTo>
                  <a:pt x="359633" y="674307"/>
                </a:lnTo>
                <a:lnTo>
                  <a:pt x="384870" y="636002"/>
                </a:lnTo>
                <a:lnTo>
                  <a:pt x="410817" y="598610"/>
                </a:lnTo>
                <a:lnTo>
                  <a:pt x="437460" y="562151"/>
                </a:lnTo>
                <a:lnTo>
                  <a:pt x="464786" y="526645"/>
                </a:lnTo>
                <a:lnTo>
                  <a:pt x="492779" y="492112"/>
                </a:lnTo>
                <a:lnTo>
                  <a:pt x="521424" y="458571"/>
                </a:lnTo>
                <a:lnTo>
                  <a:pt x="550708" y="426043"/>
                </a:lnTo>
                <a:lnTo>
                  <a:pt x="580616" y="394548"/>
                </a:lnTo>
                <a:lnTo>
                  <a:pt x="611133" y="364104"/>
                </a:lnTo>
                <a:lnTo>
                  <a:pt x="642244" y="334733"/>
                </a:lnTo>
                <a:lnTo>
                  <a:pt x="673936" y="306454"/>
                </a:lnTo>
                <a:lnTo>
                  <a:pt x="706194" y="279287"/>
                </a:lnTo>
                <a:lnTo>
                  <a:pt x="739003" y="253251"/>
                </a:lnTo>
                <a:lnTo>
                  <a:pt x="772348" y="228367"/>
                </a:lnTo>
                <a:lnTo>
                  <a:pt x="806216" y="204654"/>
                </a:lnTo>
                <a:lnTo>
                  <a:pt x="840592" y="182132"/>
                </a:lnTo>
                <a:lnTo>
                  <a:pt x="875460" y="160822"/>
                </a:lnTo>
                <a:lnTo>
                  <a:pt x="910808" y="140742"/>
                </a:lnTo>
                <a:lnTo>
                  <a:pt x="946619" y="121913"/>
                </a:lnTo>
                <a:lnTo>
                  <a:pt x="982880" y="104355"/>
                </a:lnTo>
                <a:lnTo>
                  <a:pt x="1019576" y="88088"/>
                </a:lnTo>
                <a:lnTo>
                  <a:pt x="1056693" y="73131"/>
                </a:lnTo>
                <a:lnTo>
                  <a:pt x="1094216" y="59504"/>
                </a:lnTo>
                <a:lnTo>
                  <a:pt x="1132130" y="47227"/>
                </a:lnTo>
                <a:lnTo>
                  <a:pt x="1170422" y="36320"/>
                </a:lnTo>
                <a:lnTo>
                  <a:pt x="1209075" y="26803"/>
                </a:lnTo>
                <a:lnTo>
                  <a:pt x="1248077" y="18696"/>
                </a:lnTo>
                <a:lnTo>
                  <a:pt x="1287413" y="12018"/>
                </a:lnTo>
                <a:lnTo>
                  <a:pt x="1327067" y="6790"/>
                </a:lnTo>
                <a:lnTo>
                  <a:pt x="1367026" y="3031"/>
                </a:lnTo>
                <a:lnTo>
                  <a:pt x="1407275" y="761"/>
                </a:lnTo>
                <a:lnTo>
                  <a:pt x="1447800" y="0"/>
                </a:lnTo>
                <a:lnTo>
                  <a:pt x="1488324" y="761"/>
                </a:lnTo>
                <a:lnTo>
                  <a:pt x="1528573" y="3031"/>
                </a:lnTo>
                <a:lnTo>
                  <a:pt x="1568532" y="6790"/>
                </a:lnTo>
                <a:lnTo>
                  <a:pt x="1608186" y="12018"/>
                </a:lnTo>
                <a:lnTo>
                  <a:pt x="1647522" y="18696"/>
                </a:lnTo>
                <a:lnTo>
                  <a:pt x="1686524" y="26803"/>
                </a:lnTo>
                <a:lnTo>
                  <a:pt x="1725177" y="36320"/>
                </a:lnTo>
                <a:lnTo>
                  <a:pt x="1763469" y="47227"/>
                </a:lnTo>
                <a:lnTo>
                  <a:pt x="1801383" y="59504"/>
                </a:lnTo>
                <a:lnTo>
                  <a:pt x="1838906" y="73131"/>
                </a:lnTo>
                <a:lnTo>
                  <a:pt x="1876023" y="88088"/>
                </a:lnTo>
                <a:lnTo>
                  <a:pt x="1912719" y="104355"/>
                </a:lnTo>
                <a:lnTo>
                  <a:pt x="1948980" y="121913"/>
                </a:lnTo>
                <a:lnTo>
                  <a:pt x="1984791" y="140742"/>
                </a:lnTo>
                <a:lnTo>
                  <a:pt x="2020139" y="160822"/>
                </a:lnTo>
                <a:lnTo>
                  <a:pt x="2055007" y="182132"/>
                </a:lnTo>
                <a:lnTo>
                  <a:pt x="2089383" y="204654"/>
                </a:lnTo>
                <a:lnTo>
                  <a:pt x="2123251" y="228367"/>
                </a:lnTo>
                <a:lnTo>
                  <a:pt x="2156596" y="253251"/>
                </a:lnTo>
                <a:lnTo>
                  <a:pt x="2189405" y="279287"/>
                </a:lnTo>
                <a:lnTo>
                  <a:pt x="2221663" y="306454"/>
                </a:lnTo>
                <a:lnTo>
                  <a:pt x="2253355" y="334733"/>
                </a:lnTo>
                <a:lnTo>
                  <a:pt x="2284466" y="364104"/>
                </a:lnTo>
                <a:lnTo>
                  <a:pt x="2314983" y="394548"/>
                </a:lnTo>
                <a:lnTo>
                  <a:pt x="2344891" y="426043"/>
                </a:lnTo>
                <a:lnTo>
                  <a:pt x="2374175" y="458571"/>
                </a:lnTo>
                <a:lnTo>
                  <a:pt x="2402820" y="492112"/>
                </a:lnTo>
                <a:lnTo>
                  <a:pt x="2430813" y="526645"/>
                </a:lnTo>
                <a:lnTo>
                  <a:pt x="2458139" y="562151"/>
                </a:lnTo>
                <a:lnTo>
                  <a:pt x="2484782" y="598610"/>
                </a:lnTo>
                <a:lnTo>
                  <a:pt x="2510729" y="636002"/>
                </a:lnTo>
                <a:lnTo>
                  <a:pt x="2535966" y="674307"/>
                </a:lnTo>
                <a:lnTo>
                  <a:pt x="2560477" y="713506"/>
                </a:lnTo>
                <a:lnTo>
                  <a:pt x="2584248" y="753578"/>
                </a:lnTo>
                <a:lnTo>
                  <a:pt x="2607264" y="794504"/>
                </a:lnTo>
                <a:lnTo>
                  <a:pt x="2629512" y="836264"/>
                </a:lnTo>
                <a:lnTo>
                  <a:pt x="2650976" y="878837"/>
                </a:lnTo>
                <a:lnTo>
                  <a:pt x="2671642" y="922205"/>
                </a:lnTo>
                <a:lnTo>
                  <a:pt x="2691496" y="966347"/>
                </a:lnTo>
                <a:lnTo>
                  <a:pt x="2710523" y="1011244"/>
                </a:lnTo>
                <a:lnTo>
                  <a:pt x="2728708" y="1056874"/>
                </a:lnTo>
                <a:lnTo>
                  <a:pt x="2746038" y="1103220"/>
                </a:lnTo>
                <a:lnTo>
                  <a:pt x="2762496" y="1150260"/>
                </a:lnTo>
                <a:lnTo>
                  <a:pt x="2778070" y="1197976"/>
                </a:lnTo>
                <a:lnTo>
                  <a:pt x="2792744" y="1246346"/>
                </a:lnTo>
                <a:lnTo>
                  <a:pt x="2806504" y="1295352"/>
                </a:lnTo>
                <a:lnTo>
                  <a:pt x="2819336" y="1344973"/>
                </a:lnTo>
                <a:lnTo>
                  <a:pt x="2831224" y="1395190"/>
                </a:lnTo>
                <a:lnTo>
                  <a:pt x="2842155" y="1445982"/>
                </a:lnTo>
                <a:lnTo>
                  <a:pt x="2852113" y="1497330"/>
                </a:lnTo>
                <a:lnTo>
                  <a:pt x="2861085" y="1549215"/>
                </a:lnTo>
                <a:lnTo>
                  <a:pt x="2869056" y="1601615"/>
                </a:lnTo>
                <a:lnTo>
                  <a:pt x="2876011" y="1654511"/>
                </a:lnTo>
                <a:lnTo>
                  <a:pt x="2881936" y="1707884"/>
                </a:lnTo>
                <a:lnTo>
                  <a:pt x="2886816" y="1761714"/>
                </a:lnTo>
                <a:lnTo>
                  <a:pt x="2890637" y="1815980"/>
                </a:lnTo>
                <a:lnTo>
                  <a:pt x="2893384" y="1870663"/>
                </a:lnTo>
                <a:lnTo>
                  <a:pt x="2895043" y="1925743"/>
                </a:lnTo>
                <a:lnTo>
                  <a:pt x="2895600" y="1981200"/>
                </a:lnTo>
                <a:lnTo>
                  <a:pt x="2895043" y="2036656"/>
                </a:lnTo>
                <a:lnTo>
                  <a:pt x="2893384" y="2091736"/>
                </a:lnTo>
                <a:lnTo>
                  <a:pt x="2890637" y="2146419"/>
                </a:lnTo>
                <a:lnTo>
                  <a:pt x="2886816" y="2200685"/>
                </a:lnTo>
                <a:lnTo>
                  <a:pt x="2881936" y="2254515"/>
                </a:lnTo>
                <a:lnTo>
                  <a:pt x="2876011" y="2307888"/>
                </a:lnTo>
                <a:lnTo>
                  <a:pt x="2869056" y="2360784"/>
                </a:lnTo>
                <a:lnTo>
                  <a:pt x="2861085" y="2413184"/>
                </a:lnTo>
                <a:lnTo>
                  <a:pt x="2852113" y="2465069"/>
                </a:lnTo>
                <a:lnTo>
                  <a:pt x="2842155" y="2516417"/>
                </a:lnTo>
                <a:lnTo>
                  <a:pt x="2831224" y="2567209"/>
                </a:lnTo>
                <a:lnTo>
                  <a:pt x="2819336" y="2617426"/>
                </a:lnTo>
                <a:lnTo>
                  <a:pt x="2806504" y="2667047"/>
                </a:lnTo>
                <a:lnTo>
                  <a:pt x="2792744" y="2716053"/>
                </a:lnTo>
                <a:lnTo>
                  <a:pt x="2778070" y="2764423"/>
                </a:lnTo>
                <a:lnTo>
                  <a:pt x="2762496" y="2812139"/>
                </a:lnTo>
                <a:lnTo>
                  <a:pt x="2746038" y="2859179"/>
                </a:lnTo>
                <a:lnTo>
                  <a:pt x="2728708" y="2905525"/>
                </a:lnTo>
                <a:lnTo>
                  <a:pt x="2710523" y="2951155"/>
                </a:lnTo>
                <a:lnTo>
                  <a:pt x="2691496" y="2996052"/>
                </a:lnTo>
                <a:lnTo>
                  <a:pt x="2671642" y="3040194"/>
                </a:lnTo>
                <a:lnTo>
                  <a:pt x="2650976" y="3083562"/>
                </a:lnTo>
                <a:lnTo>
                  <a:pt x="2629512" y="3126135"/>
                </a:lnTo>
                <a:lnTo>
                  <a:pt x="2607264" y="3167895"/>
                </a:lnTo>
                <a:lnTo>
                  <a:pt x="2584248" y="3208821"/>
                </a:lnTo>
                <a:lnTo>
                  <a:pt x="2560477" y="3248893"/>
                </a:lnTo>
                <a:lnTo>
                  <a:pt x="2535966" y="3288092"/>
                </a:lnTo>
                <a:lnTo>
                  <a:pt x="2510729" y="3326397"/>
                </a:lnTo>
                <a:lnTo>
                  <a:pt x="2484782" y="3363789"/>
                </a:lnTo>
                <a:lnTo>
                  <a:pt x="2458139" y="3400248"/>
                </a:lnTo>
                <a:lnTo>
                  <a:pt x="2430813" y="3435754"/>
                </a:lnTo>
                <a:lnTo>
                  <a:pt x="2402820" y="3470287"/>
                </a:lnTo>
                <a:lnTo>
                  <a:pt x="2374175" y="3503828"/>
                </a:lnTo>
                <a:lnTo>
                  <a:pt x="2344891" y="3536356"/>
                </a:lnTo>
                <a:lnTo>
                  <a:pt x="2314983" y="3567851"/>
                </a:lnTo>
                <a:lnTo>
                  <a:pt x="2284466" y="3598295"/>
                </a:lnTo>
                <a:lnTo>
                  <a:pt x="2253355" y="3627666"/>
                </a:lnTo>
                <a:lnTo>
                  <a:pt x="2221663" y="3655945"/>
                </a:lnTo>
                <a:lnTo>
                  <a:pt x="2189405" y="3683112"/>
                </a:lnTo>
                <a:lnTo>
                  <a:pt x="2156596" y="3709148"/>
                </a:lnTo>
                <a:lnTo>
                  <a:pt x="2123251" y="3734032"/>
                </a:lnTo>
                <a:lnTo>
                  <a:pt x="2089383" y="3757745"/>
                </a:lnTo>
                <a:lnTo>
                  <a:pt x="2055007" y="3780267"/>
                </a:lnTo>
                <a:lnTo>
                  <a:pt x="2020139" y="3801577"/>
                </a:lnTo>
                <a:lnTo>
                  <a:pt x="1984791" y="3821657"/>
                </a:lnTo>
                <a:lnTo>
                  <a:pt x="1948980" y="3840486"/>
                </a:lnTo>
                <a:lnTo>
                  <a:pt x="1912719" y="3858044"/>
                </a:lnTo>
                <a:lnTo>
                  <a:pt x="1876023" y="3874311"/>
                </a:lnTo>
                <a:lnTo>
                  <a:pt x="1838906" y="3889268"/>
                </a:lnTo>
                <a:lnTo>
                  <a:pt x="1801383" y="3902895"/>
                </a:lnTo>
                <a:lnTo>
                  <a:pt x="1763469" y="3915172"/>
                </a:lnTo>
                <a:lnTo>
                  <a:pt x="1725177" y="3926079"/>
                </a:lnTo>
                <a:lnTo>
                  <a:pt x="1686524" y="3935596"/>
                </a:lnTo>
                <a:lnTo>
                  <a:pt x="1647522" y="3943703"/>
                </a:lnTo>
                <a:lnTo>
                  <a:pt x="1608186" y="3950381"/>
                </a:lnTo>
                <a:lnTo>
                  <a:pt x="1568532" y="3955609"/>
                </a:lnTo>
                <a:lnTo>
                  <a:pt x="1528573" y="3959368"/>
                </a:lnTo>
                <a:lnTo>
                  <a:pt x="1488324" y="3961638"/>
                </a:lnTo>
                <a:lnTo>
                  <a:pt x="1447800" y="3962400"/>
                </a:lnTo>
                <a:lnTo>
                  <a:pt x="1407275" y="3961638"/>
                </a:lnTo>
                <a:lnTo>
                  <a:pt x="1367026" y="3959368"/>
                </a:lnTo>
                <a:lnTo>
                  <a:pt x="1327067" y="3955609"/>
                </a:lnTo>
                <a:lnTo>
                  <a:pt x="1287413" y="3950381"/>
                </a:lnTo>
                <a:lnTo>
                  <a:pt x="1248077" y="3943703"/>
                </a:lnTo>
                <a:lnTo>
                  <a:pt x="1209075" y="3935596"/>
                </a:lnTo>
                <a:lnTo>
                  <a:pt x="1170422" y="3926079"/>
                </a:lnTo>
                <a:lnTo>
                  <a:pt x="1132130" y="3915172"/>
                </a:lnTo>
                <a:lnTo>
                  <a:pt x="1094216" y="3902895"/>
                </a:lnTo>
                <a:lnTo>
                  <a:pt x="1056693" y="3889268"/>
                </a:lnTo>
                <a:lnTo>
                  <a:pt x="1019576" y="3874311"/>
                </a:lnTo>
                <a:lnTo>
                  <a:pt x="982880" y="3858044"/>
                </a:lnTo>
                <a:lnTo>
                  <a:pt x="946619" y="3840486"/>
                </a:lnTo>
                <a:lnTo>
                  <a:pt x="910808" y="3821657"/>
                </a:lnTo>
                <a:lnTo>
                  <a:pt x="875460" y="3801577"/>
                </a:lnTo>
                <a:lnTo>
                  <a:pt x="840592" y="3780267"/>
                </a:lnTo>
                <a:lnTo>
                  <a:pt x="806216" y="3757745"/>
                </a:lnTo>
                <a:lnTo>
                  <a:pt x="772348" y="3734032"/>
                </a:lnTo>
                <a:lnTo>
                  <a:pt x="739003" y="3709148"/>
                </a:lnTo>
                <a:lnTo>
                  <a:pt x="706194" y="3683112"/>
                </a:lnTo>
                <a:lnTo>
                  <a:pt x="673936" y="3655945"/>
                </a:lnTo>
                <a:lnTo>
                  <a:pt x="642244" y="3627666"/>
                </a:lnTo>
                <a:lnTo>
                  <a:pt x="611133" y="3598295"/>
                </a:lnTo>
                <a:lnTo>
                  <a:pt x="580616" y="3567851"/>
                </a:lnTo>
                <a:lnTo>
                  <a:pt x="550708" y="3536356"/>
                </a:lnTo>
                <a:lnTo>
                  <a:pt x="521424" y="3503828"/>
                </a:lnTo>
                <a:lnTo>
                  <a:pt x="492779" y="3470287"/>
                </a:lnTo>
                <a:lnTo>
                  <a:pt x="464786" y="3435754"/>
                </a:lnTo>
                <a:lnTo>
                  <a:pt x="437460" y="3400248"/>
                </a:lnTo>
                <a:lnTo>
                  <a:pt x="410817" y="3363789"/>
                </a:lnTo>
                <a:lnTo>
                  <a:pt x="384870" y="3326397"/>
                </a:lnTo>
                <a:lnTo>
                  <a:pt x="359633" y="3288092"/>
                </a:lnTo>
                <a:lnTo>
                  <a:pt x="335122" y="3248893"/>
                </a:lnTo>
                <a:lnTo>
                  <a:pt x="311351" y="3208821"/>
                </a:lnTo>
                <a:lnTo>
                  <a:pt x="288335" y="3167895"/>
                </a:lnTo>
                <a:lnTo>
                  <a:pt x="266087" y="3126135"/>
                </a:lnTo>
                <a:lnTo>
                  <a:pt x="244623" y="3083562"/>
                </a:lnTo>
                <a:lnTo>
                  <a:pt x="223957" y="3040194"/>
                </a:lnTo>
                <a:lnTo>
                  <a:pt x="204103" y="2996052"/>
                </a:lnTo>
                <a:lnTo>
                  <a:pt x="185076" y="2951155"/>
                </a:lnTo>
                <a:lnTo>
                  <a:pt x="166891" y="2905525"/>
                </a:lnTo>
                <a:lnTo>
                  <a:pt x="149561" y="2859179"/>
                </a:lnTo>
                <a:lnTo>
                  <a:pt x="133103" y="2812139"/>
                </a:lnTo>
                <a:lnTo>
                  <a:pt x="117529" y="2764423"/>
                </a:lnTo>
                <a:lnTo>
                  <a:pt x="102855" y="2716053"/>
                </a:lnTo>
                <a:lnTo>
                  <a:pt x="89095" y="2667047"/>
                </a:lnTo>
                <a:lnTo>
                  <a:pt x="76263" y="2617426"/>
                </a:lnTo>
                <a:lnTo>
                  <a:pt x="64375" y="2567209"/>
                </a:lnTo>
                <a:lnTo>
                  <a:pt x="53444" y="2516417"/>
                </a:lnTo>
                <a:lnTo>
                  <a:pt x="43486" y="2465069"/>
                </a:lnTo>
                <a:lnTo>
                  <a:pt x="34514" y="2413184"/>
                </a:lnTo>
                <a:lnTo>
                  <a:pt x="26543" y="2360784"/>
                </a:lnTo>
                <a:lnTo>
                  <a:pt x="19588" y="2307888"/>
                </a:lnTo>
                <a:lnTo>
                  <a:pt x="13663" y="2254515"/>
                </a:lnTo>
                <a:lnTo>
                  <a:pt x="8783" y="2200685"/>
                </a:lnTo>
                <a:lnTo>
                  <a:pt x="4962" y="2146419"/>
                </a:lnTo>
                <a:lnTo>
                  <a:pt x="2215" y="2091736"/>
                </a:lnTo>
                <a:lnTo>
                  <a:pt x="556" y="2036656"/>
                </a:lnTo>
                <a:lnTo>
                  <a:pt x="0" y="19812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1200" y="2980944"/>
            <a:ext cx="990600" cy="533400"/>
          </a:xfrm>
          <a:custGeom>
            <a:avLst/>
            <a:gdLst/>
            <a:ahLst/>
            <a:cxnLst/>
            <a:rect l="l" t="t" r="r" b="b"/>
            <a:pathLst>
              <a:path w="990600" h="533400">
                <a:moveTo>
                  <a:pt x="0" y="533400"/>
                </a:moveTo>
                <a:lnTo>
                  <a:pt x="990600" y="533400"/>
                </a:lnTo>
                <a:lnTo>
                  <a:pt x="9906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81200" y="2980944"/>
            <a:ext cx="990600" cy="5334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07314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844"/>
              </a:spcBef>
            </a:pPr>
            <a:r>
              <a:rPr sz="2000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28800" y="4123944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914399"/>
                </a:moveTo>
                <a:lnTo>
                  <a:pt x="914400" y="914399"/>
                </a:lnTo>
                <a:lnTo>
                  <a:pt x="914400" y="0"/>
                </a:lnTo>
                <a:lnTo>
                  <a:pt x="0" y="0"/>
                </a:lnTo>
                <a:lnTo>
                  <a:pt x="0" y="914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28800" y="4123944"/>
            <a:ext cx="914400" cy="9144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76600" y="3590544"/>
            <a:ext cx="914400" cy="381000"/>
          </a:xfrm>
          <a:custGeom>
            <a:avLst/>
            <a:gdLst/>
            <a:ahLst/>
            <a:cxnLst/>
            <a:rect l="l" t="t" r="r" b="b"/>
            <a:pathLst>
              <a:path w="914400" h="381000">
                <a:moveTo>
                  <a:pt x="0" y="380999"/>
                </a:moveTo>
                <a:lnTo>
                  <a:pt x="914400" y="380999"/>
                </a:lnTo>
                <a:lnTo>
                  <a:pt x="914400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76600" y="3590544"/>
            <a:ext cx="914400" cy="3810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50"/>
              </a:spcBef>
            </a:pPr>
            <a:r>
              <a:rPr sz="2000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00400" y="4581144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399"/>
                </a:moveTo>
                <a:lnTo>
                  <a:pt x="914400" y="533399"/>
                </a:lnTo>
                <a:lnTo>
                  <a:pt x="9144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200400" y="4581144"/>
            <a:ext cx="914400" cy="5334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0795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850"/>
              </a:spcBef>
            </a:pPr>
            <a:r>
              <a:rPr sz="2000" dirty="0"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710428" y="2167127"/>
          <a:ext cx="1143000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3000"/>
              </a:tblGrid>
              <a:tr h="533400">
                <a:tc>
                  <a:txBody>
                    <a:bodyPr/>
                    <a:lstStyle/>
                    <a:p>
                      <a:pPr marL="467359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466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470534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009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470534">
                        <a:lnSpc>
                          <a:spcPts val="2340"/>
                        </a:lnSpc>
                        <a:spcBef>
                          <a:spcPts val="55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066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850">
                        <a:latin typeface="Times New Roman"/>
                        <a:cs typeface="Times New Roman"/>
                      </a:endParaRPr>
                    </a:p>
                    <a:p>
                      <a:pPr marL="470534">
                        <a:lnSpc>
                          <a:spcPct val="10000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2114550" y="6230213"/>
            <a:ext cx="12693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user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space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05502" y="6268313"/>
            <a:ext cx="26809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physical memory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space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5123" y="6010147"/>
            <a:ext cx="14630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ahoma"/>
                <a:cs typeface="Tahoma"/>
              </a:rPr>
              <a:t>không gian </a:t>
            </a:r>
            <a:r>
              <a:rPr sz="1400" spc="-355" dirty="0">
                <a:latin typeface="Tahoma"/>
                <a:cs typeface="Tahoma"/>
              </a:rPr>
              <a:t>địa</a:t>
            </a:r>
            <a:r>
              <a:rPr sz="1400" spc="-315" dirty="0">
                <a:latin typeface="Tahoma"/>
                <a:cs typeface="Tahoma"/>
              </a:rPr>
              <a:t> </a:t>
            </a:r>
            <a:r>
              <a:rPr sz="1400" spc="-365" dirty="0">
                <a:latin typeface="Tahoma"/>
                <a:cs typeface="Tahoma"/>
              </a:rPr>
              <a:t>chỉ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390143"/>
            <a:ext cx="4824984" cy="5524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381000"/>
            <a:ext cx="4825365" cy="5534025"/>
          </a:xfrm>
          <a:custGeom>
            <a:avLst/>
            <a:gdLst/>
            <a:ahLst/>
            <a:cxnLst/>
            <a:rect l="l" t="t" r="r" b="b"/>
            <a:pathLst>
              <a:path w="4825365" h="5534025">
                <a:moveTo>
                  <a:pt x="0" y="1973072"/>
                </a:moveTo>
                <a:lnTo>
                  <a:pt x="588" y="1924421"/>
                </a:lnTo>
                <a:lnTo>
                  <a:pt x="2343" y="1876059"/>
                </a:lnTo>
                <a:lnTo>
                  <a:pt x="5252" y="1828001"/>
                </a:lnTo>
                <a:lnTo>
                  <a:pt x="9302" y="1780258"/>
                </a:lnTo>
                <a:lnTo>
                  <a:pt x="14478" y="1732845"/>
                </a:lnTo>
                <a:lnTo>
                  <a:pt x="20767" y="1685775"/>
                </a:lnTo>
                <a:lnTo>
                  <a:pt x="28156" y="1639062"/>
                </a:lnTo>
                <a:lnTo>
                  <a:pt x="36631" y="1592720"/>
                </a:lnTo>
                <a:lnTo>
                  <a:pt x="46179" y="1546761"/>
                </a:lnTo>
                <a:lnTo>
                  <a:pt x="56786" y="1501199"/>
                </a:lnTo>
                <a:lnTo>
                  <a:pt x="68439" y="1456048"/>
                </a:lnTo>
                <a:lnTo>
                  <a:pt x="81124" y="1411321"/>
                </a:lnTo>
                <a:lnTo>
                  <a:pt x="94828" y="1367033"/>
                </a:lnTo>
                <a:lnTo>
                  <a:pt x="109537" y="1323195"/>
                </a:lnTo>
                <a:lnTo>
                  <a:pt x="125237" y="1279822"/>
                </a:lnTo>
                <a:lnTo>
                  <a:pt x="141916" y="1236928"/>
                </a:lnTo>
                <a:lnTo>
                  <a:pt x="159559" y="1194525"/>
                </a:lnTo>
                <a:lnTo>
                  <a:pt x="178153" y="1152627"/>
                </a:lnTo>
                <a:lnTo>
                  <a:pt x="197685" y="1111249"/>
                </a:lnTo>
                <a:lnTo>
                  <a:pt x="218141" y="1070403"/>
                </a:lnTo>
                <a:lnTo>
                  <a:pt x="239508" y="1030102"/>
                </a:lnTo>
                <a:lnTo>
                  <a:pt x="261772" y="990361"/>
                </a:lnTo>
                <a:lnTo>
                  <a:pt x="284919" y="951193"/>
                </a:lnTo>
                <a:lnTo>
                  <a:pt x="308936" y="912611"/>
                </a:lnTo>
                <a:lnTo>
                  <a:pt x="333810" y="874630"/>
                </a:lnTo>
                <a:lnTo>
                  <a:pt x="359527" y="837261"/>
                </a:lnTo>
                <a:lnTo>
                  <a:pt x="386074" y="800520"/>
                </a:lnTo>
                <a:lnTo>
                  <a:pt x="413436" y="764418"/>
                </a:lnTo>
                <a:lnTo>
                  <a:pt x="441601" y="728971"/>
                </a:lnTo>
                <a:lnTo>
                  <a:pt x="470555" y="694191"/>
                </a:lnTo>
                <a:lnTo>
                  <a:pt x="500285" y="660092"/>
                </a:lnTo>
                <a:lnTo>
                  <a:pt x="530776" y="626688"/>
                </a:lnTo>
                <a:lnTo>
                  <a:pt x="562017" y="593992"/>
                </a:lnTo>
                <a:lnTo>
                  <a:pt x="593992" y="562017"/>
                </a:lnTo>
                <a:lnTo>
                  <a:pt x="626688" y="530776"/>
                </a:lnTo>
                <a:lnTo>
                  <a:pt x="660092" y="500285"/>
                </a:lnTo>
                <a:lnTo>
                  <a:pt x="694191" y="470555"/>
                </a:lnTo>
                <a:lnTo>
                  <a:pt x="728971" y="441601"/>
                </a:lnTo>
                <a:lnTo>
                  <a:pt x="764418" y="413436"/>
                </a:lnTo>
                <a:lnTo>
                  <a:pt x="800520" y="386074"/>
                </a:lnTo>
                <a:lnTo>
                  <a:pt x="837261" y="359527"/>
                </a:lnTo>
                <a:lnTo>
                  <a:pt x="874630" y="333810"/>
                </a:lnTo>
                <a:lnTo>
                  <a:pt x="912611" y="308936"/>
                </a:lnTo>
                <a:lnTo>
                  <a:pt x="951193" y="284919"/>
                </a:lnTo>
                <a:lnTo>
                  <a:pt x="990361" y="261772"/>
                </a:lnTo>
                <a:lnTo>
                  <a:pt x="1030102" y="239508"/>
                </a:lnTo>
                <a:lnTo>
                  <a:pt x="1070403" y="218141"/>
                </a:lnTo>
                <a:lnTo>
                  <a:pt x="1111249" y="197685"/>
                </a:lnTo>
                <a:lnTo>
                  <a:pt x="1152627" y="178153"/>
                </a:lnTo>
                <a:lnTo>
                  <a:pt x="1194525" y="159559"/>
                </a:lnTo>
                <a:lnTo>
                  <a:pt x="1236928" y="141916"/>
                </a:lnTo>
                <a:lnTo>
                  <a:pt x="1279822" y="125237"/>
                </a:lnTo>
                <a:lnTo>
                  <a:pt x="1323195" y="109537"/>
                </a:lnTo>
                <a:lnTo>
                  <a:pt x="1367033" y="94828"/>
                </a:lnTo>
                <a:lnTo>
                  <a:pt x="1411321" y="81124"/>
                </a:lnTo>
                <a:lnTo>
                  <a:pt x="1456048" y="68439"/>
                </a:lnTo>
                <a:lnTo>
                  <a:pt x="1501199" y="56786"/>
                </a:lnTo>
                <a:lnTo>
                  <a:pt x="1546761" y="46179"/>
                </a:lnTo>
                <a:lnTo>
                  <a:pt x="1592720" y="36631"/>
                </a:lnTo>
                <a:lnTo>
                  <a:pt x="1639062" y="28156"/>
                </a:lnTo>
                <a:lnTo>
                  <a:pt x="1685775" y="20767"/>
                </a:lnTo>
                <a:lnTo>
                  <a:pt x="1732845" y="14478"/>
                </a:lnTo>
                <a:lnTo>
                  <a:pt x="1780258" y="9302"/>
                </a:lnTo>
                <a:lnTo>
                  <a:pt x="1828001" y="5252"/>
                </a:lnTo>
                <a:lnTo>
                  <a:pt x="1876059" y="2343"/>
                </a:lnTo>
                <a:lnTo>
                  <a:pt x="1924421" y="588"/>
                </a:lnTo>
                <a:lnTo>
                  <a:pt x="1973072" y="0"/>
                </a:lnTo>
                <a:lnTo>
                  <a:pt x="2851912" y="0"/>
                </a:lnTo>
                <a:lnTo>
                  <a:pt x="2900562" y="588"/>
                </a:lnTo>
                <a:lnTo>
                  <a:pt x="2948924" y="2343"/>
                </a:lnTo>
                <a:lnTo>
                  <a:pt x="2996982" y="5252"/>
                </a:lnTo>
                <a:lnTo>
                  <a:pt x="3044725" y="9302"/>
                </a:lnTo>
                <a:lnTo>
                  <a:pt x="3092138" y="14478"/>
                </a:lnTo>
                <a:lnTo>
                  <a:pt x="3139208" y="20767"/>
                </a:lnTo>
                <a:lnTo>
                  <a:pt x="3185921" y="28156"/>
                </a:lnTo>
                <a:lnTo>
                  <a:pt x="3232263" y="36631"/>
                </a:lnTo>
                <a:lnTo>
                  <a:pt x="3278222" y="46179"/>
                </a:lnTo>
                <a:lnTo>
                  <a:pt x="3323784" y="56786"/>
                </a:lnTo>
                <a:lnTo>
                  <a:pt x="3368935" y="68439"/>
                </a:lnTo>
                <a:lnTo>
                  <a:pt x="3413662" y="81124"/>
                </a:lnTo>
                <a:lnTo>
                  <a:pt x="3457950" y="94828"/>
                </a:lnTo>
                <a:lnTo>
                  <a:pt x="3501788" y="109537"/>
                </a:lnTo>
                <a:lnTo>
                  <a:pt x="3545161" y="125237"/>
                </a:lnTo>
                <a:lnTo>
                  <a:pt x="3588055" y="141916"/>
                </a:lnTo>
                <a:lnTo>
                  <a:pt x="3630458" y="159559"/>
                </a:lnTo>
                <a:lnTo>
                  <a:pt x="3672356" y="178153"/>
                </a:lnTo>
                <a:lnTo>
                  <a:pt x="3713734" y="197685"/>
                </a:lnTo>
                <a:lnTo>
                  <a:pt x="3754580" y="218141"/>
                </a:lnTo>
                <a:lnTo>
                  <a:pt x="3794881" y="239508"/>
                </a:lnTo>
                <a:lnTo>
                  <a:pt x="3834622" y="261772"/>
                </a:lnTo>
                <a:lnTo>
                  <a:pt x="3873790" y="284919"/>
                </a:lnTo>
                <a:lnTo>
                  <a:pt x="3912372" y="308936"/>
                </a:lnTo>
                <a:lnTo>
                  <a:pt x="3950353" y="333810"/>
                </a:lnTo>
                <a:lnTo>
                  <a:pt x="3987722" y="359527"/>
                </a:lnTo>
                <a:lnTo>
                  <a:pt x="4024463" y="386074"/>
                </a:lnTo>
                <a:lnTo>
                  <a:pt x="4060565" y="413436"/>
                </a:lnTo>
                <a:lnTo>
                  <a:pt x="4096012" y="441601"/>
                </a:lnTo>
                <a:lnTo>
                  <a:pt x="4130792" y="470555"/>
                </a:lnTo>
                <a:lnTo>
                  <a:pt x="4164891" y="500285"/>
                </a:lnTo>
                <a:lnTo>
                  <a:pt x="4198295" y="530776"/>
                </a:lnTo>
                <a:lnTo>
                  <a:pt x="4230991" y="562017"/>
                </a:lnTo>
                <a:lnTo>
                  <a:pt x="4262966" y="593992"/>
                </a:lnTo>
                <a:lnTo>
                  <a:pt x="4294207" y="626688"/>
                </a:lnTo>
                <a:lnTo>
                  <a:pt x="4324698" y="660092"/>
                </a:lnTo>
                <a:lnTo>
                  <a:pt x="4354428" y="694191"/>
                </a:lnTo>
                <a:lnTo>
                  <a:pt x="4383382" y="728971"/>
                </a:lnTo>
                <a:lnTo>
                  <a:pt x="4411547" y="764418"/>
                </a:lnTo>
                <a:lnTo>
                  <a:pt x="4438909" y="800520"/>
                </a:lnTo>
                <a:lnTo>
                  <a:pt x="4465456" y="837261"/>
                </a:lnTo>
                <a:lnTo>
                  <a:pt x="4491173" y="874630"/>
                </a:lnTo>
                <a:lnTo>
                  <a:pt x="4516047" y="912611"/>
                </a:lnTo>
                <a:lnTo>
                  <a:pt x="4540064" y="951193"/>
                </a:lnTo>
                <a:lnTo>
                  <a:pt x="4563211" y="990361"/>
                </a:lnTo>
                <a:lnTo>
                  <a:pt x="4585475" y="1030102"/>
                </a:lnTo>
                <a:lnTo>
                  <a:pt x="4606842" y="1070403"/>
                </a:lnTo>
                <a:lnTo>
                  <a:pt x="4627298" y="1111249"/>
                </a:lnTo>
                <a:lnTo>
                  <a:pt x="4646830" y="1152627"/>
                </a:lnTo>
                <a:lnTo>
                  <a:pt x="4665424" y="1194525"/>
                </a:lnTo>
                <a:lnTo>
                  <a:pt x="4683067" y="1236928"/>
                </a:lnTo>
                <a:lnTo>
                  <a:pt x="4699746" y="1279822"/>
                </a:lnTo>
                <a:lnTo>
                  <a:pt x="4715446" y="1323195"/>
                </a:lnTo>
                <a:lnTo>
                  <a:pt x="4730155" y="1367033"/>
                </a:lnTo>
                <a:lnTo>
                  <a:pt x="4743859" y="1411321"/>
                </a:lnTo>
                <a:lnTo>
                  <a:pt x="4756544" y="1456048"/>
                </a:lnTo>
                <a:lnTo>
                  <a:pt x="4768197" y="1501199"/>
                </a:lnTo>
                <a:lnTo>
                  <a:pt x="4778804" y="1546761"/>
                </a:lnTo>
                <a:lnTo>
                  <a:pt x="4788352" y="1592720"/>
                </a:lnTo>
                <a:lnTo>
                  <a:pt x="4796827" y="1639062"/>
                </a:lnTo>
                <a:lnTo>
                  <a:pt x="4804216" y="1685775"/>
                </a:lnTo>
                <a:lnTo>
                  <a:pt x="4810505" y="1732845"/>
                </a:lnTo>
                <a:lnTo>
                  <a:pt x="4815681" y="1780258"/>
                </a:lnTo>
                <a:lnTo>
                  <a:pt x="4819731" y="1828001"/>
                </a:lnTo>
                <a:lnTo>
                  <a:pt x="4822640" y="1876059"/>
                </a:lnTo>
                <a:lnTo>
                  <a:pt x="4824395" y="1924421"/>
                </a:lnTo>
                <a:lnTo>
                  <a:pt x="4824984" y="1973072"/>
                </a:lnTo>
                <a:lnTo>
                  <a:pt x="4824984" y="3560572"/>
                </a:lnTo>
                <a:lnTo>
                  <a:pt x="4824395" y="3609222"/>
                </a:lnTo>
                <a:lnTo>
                  <a:pt x="4822640" y="3657584"/>
                </a:lnTo>
                <a:lnTo>
                  <a:pt x="4819731" y="3705642"/>
                </a:lnTo>
                <a:lnTo>
                  <a:pt x="4815681" y="3753385"/>
                </a:lnTo>
                <a:lnTo>
                  <a:pt x="4810505" y="3800798"/>
                </a:lnTo>
                <a:lnTo>
                  <a:pt x="4804216" y="3847868"/>
                </a:lnTo>
                <a:lnTo>
                  <a:pt x="4796827" y="3894581"/>
                </a:lnTo>
                <a:lnTo>
                  <a:pt x="4788352" y="3940923"/>
                </a:lnTo>
                <a:lnTo>
                  <a:pt x="4778804" y="3986882"/>
                </a:lnTo>
                <a:lnTo>
                  <a:pt x="4768197" y="4032444"/>
                </a:lnTo>
                <a:lnTo>
                  <a:pt x="4756544" y="4077595"/>
                </a:lnTo>
                <a:lnTo>
                  <a:pt x="4743859" y="4122322"/>
                </a:lnTo>
                <a:lnTo>
                  <a:pt x="4730155" y="4166610"/>
                </a:lnTo>
                <a:lnTo>
                  <a:pt x="4715446" y="4210448"/>
                </a:lnTo>
                <a:lnTo>
                  <a:pt x="4699746" y="4253821"/>
                </a:lnTo>
                <a:lnTo>
                  <a:pt x="4683067" y="4296715"/>
                </a:lnTo>
                <a:lnTo>
                  <a:pt x="4665424" y="4339118"/>
                </a:lnTo>
                <a:lnTo>
                  <a:pt x="4646830" y="4381016"/>
                </a:lnTo>
                <a:lnTo>
                  <a:pt x="4627298" y="4422394"/>
                </a:lnTo>
                <a:lnTo>
                  <a:pt x="4606842" y="4463240"/>
                </a:lnTo>
                <a:lnTo>
                  <a:pt x="4585475" y="4503541"/>
                </a:lnTo>
                <a:lnTo>
                  <a:pt x="4563211" y="4543282"/>
                </a:lnTo>
                <a:lnTo>
                  <a:pt x="4540064" y="4582450"/>
                </a:lnTo>
                <a:lnTo>
                  <a:pt x="4516047" y="4621032"/>
                </a:lnTo>
                <a:lnTo>
                  <a:pt x="4491173" y="4659013"/>
                </a:lnTo>
                <a:lnTo>
                  <a:pt x="4465456" y="4696382"/>
                </a:lnTo>
                <a:lnTo>
                  <a:pt x="4438909" y="4733123"/>
                </a:lnTo>
                <a:lnTo>
                  <a:pt x="4411547" y="4769225"/>
                </a:lnTo>
                <a:lnTo>
                  <a:pt x="4383382" y="4804672"/>
                </a:lnTo>
                <a:lnTo>
                  <a:pt x="4354428" y="4839452"/>
                </a:lnTo>
                <a:lnTo>
                  <a:pt x="4324698" y="4873551"/>
                </a:lnTo>
                <a:lnTo>
                  <a:pt x="4294207" y="4906955"/>
                </a:lnTo>
                <a:lnTo>
                  <a:pt x="4262966" y="4939651"/>
                </a:lnTo>
                <a:lnTo>
                  <a:pt x="4230991" y="4971626"/>
                </a:lnTo>
                <a:lnTo>
                  <a:pt x="4198295" y="5002867"/>
                </a:lnTo>
                <a:lnTo>
                  <a:pt x="4164891" y="5033358"/>
                </a:lnTo>
                <a:lnTo>
                  <a:pt x="4130792" y="5063088"/>
                </a:lnTo>
                <a:lnTo>
                  <a:pt x="4096012" y="5092042"/>
                </a:lnTo>
                <a:lnTo>
                  <a:pt x="4060565" y="5120207"/>
                </a:lnTo>
                <a:lnTo>
                  <a:pt x="4024463" y="5147569"/>
                </a:lnTo>
                <a:lnTo>
                  <a:pt x="3987722" y="5174116"/>
                </a:lnTo>
                <a:lnTo>
                  <a:pt x="3950353" y="5199833"/>
                </a:lnTo>
                <a:lnTo>
                  <a:pt x="3912372" y="5224707"/>
                </a:lnTo>
                <a:lnTo>
                  <a:pt x="3873790" y="5248724"/>
                </a:lnTo>
                <a:lnTo>
                  <a:pt x="3834622" y="5271871"/>
                </a:lnTo>
                <a:lnTo>
                  <a:pt x="3794881" y="5294135"/>
                </a:lnTo>
                <a:lnTo>
                  <a:pt x="3754580" y="5315502"/>
                </a:lnTo>
                <a:lnTo>
                  <a:pt x="3713734" y="5335958"/>
                </a:lnTo>
                <a:lnTo>
                  <a:pt x="3672356" y="5355490"/>
                </a:lnTo>
                <a:lnTo>
                  <a:pt x="3630458" y="5374084"/>
                </a:lnTo>
                <a:lnTo>
                  <a:pt x="3588055" y="5391727"/>
                </a:lnTo>
                <a:lnTo>
                  <a:pt x="3545161" y="5408406"/>
                </a:lnTo>
                <a:lnTo>
                  <a:pt x="3501788" y="5424106"/>
                </a:lnTo>
                <a:lnTo>
                  <a:pt x="3457950" y="5438815"/>
                </a:lnTo>
                <a:lnTo>
                  <a:pt x="3413662" y="5452519"/>
                </a:lnTo>
                <a:lnTo>
                  <a:pt x="3368935" y="5465204"/>
                </a:lnTo>
                <a:lnTo>
                  <a:pt x="3323784" y="5476857"/>
                </a:lnTo>
                <a:lnTo>
                  <a:pt x="3278222" y="5487464"/>
                </a:lnTo>
                <a:lnTo>
                  <a:pt x="3232263" y="5497012"/>
                </a:lnTo>
                <a:lnTo>
                  <a:pt x="3185921" y="5505487"/>
                </a:lnTo>
                <a:lnTo>
                  <a:pt x="3139208" y="5512876"/>
                </a:lnTo>
                <a:lnTo>
                  <a:pt x="3092138" y="5519165"/>
                </a:lnTo>
                <a:lnTo>
                  <a:pt x="3044725" y="5524341"/>
                </a:lnTo>
                <a:lnTo>
                  <a:pt x="2996982" y="5528391"/>
                </a:lnTo>
                <a:lnTo>
                  <a:pt x="2948924" y="5531300"/>
                </a:lnTo>
                <a:lnTo>
                  <a:pt x="2900562" y="5533055"/>
                </a:lnTo>
                <a:lnTo>
                  <a:pt x="2851912" y="5533644"/>
                </a:lnTo>
                <a:lnTo>
                  <a:pt x="1973072" y="5533644"/>
                </a:lnTo>
                <a:lnTo>
                  <a:pt x="1924421" y="5533055"/>
                </a:lnTo>
                <a:lnTo>
                  <a:pt x="1876059" y="5531300"/>
                </a:lnTo>
                <a:lnTo>
                  <a:pt x="1828001" y="5528391"/>
                </a:lnTo>
                <a:lnTo>
                  <a:pt x="1780258" y="5524341"/>
                </a:lnTo>
                <a:lnTo>
                  <a:pt x="1732845" y="5519165"/>
                </a:lnTo>
                <a:lnTo>
                  <a:pt x="1685775" y="5512876"/>
                </a:lnTo>
                <a:lnTo>
                  <a:pt x="1639062" y="5505487"/>
                </a:lnTo>
                <a:lnTo>
                  <a:pt x="1592720" y="5497012"/>
                </a:lnTo>
                <a:lnTo>
                  <a:pt x="1546761" y="5487464"/>
                </a:lnTo>
                <a:lnTo>
                  <a:pt x="1501199" y="5476857"/>
                </a:lnTo>
                <a:lnTo>
                  <a:pt x="1456048" y="5465204"/>
                </a:lnTo>
                <a:lnTo>
                  <a:pt x="1411321" y="5452519"/>
                </a:lnTo>
                <a:lnTo>
                  <a:pt x="1367033" y="5438815"/>
                </a:lnTo>
                <a:lnTo>
                  <a:pt x="1323195" y="5424106"/>
                </a:lnTo>
                <a:lnTo>
                  <a:pt x="1279822" y="5408406"/>
                </a:lnTo>
                <a:lnTo>
                  <a:pt x="1236928" y="5391727"/>
                </a:lnTo>
                <a:lnTo>
                  <a:pt x="1194525" y="5374084"/>
                </a:lnTo>
                <a:lnTo>
                  <a:pt x="1152627" y="5355490"/>
                </a:lnTo>
                <a:lnTo>
                  <a:pt x="1111249" y="5335958"/>
                </a:lnTo>
                <a:lnTo>
                  <a:pt x="1070403" y="5315502"/>
                </a:lnTo>
                <a:lnTo>
                  <a:pt x="1030102" y="5294135"/>
                </a:lnTo>
                <a:lnTo>
                  <a:pt x="990361" y="5271871"/>
                </a:lnTo>
                <a:lnTo>
                  <a:pt x="951193" y="5248724"/>
                </a:lnTo>
                <a:lnTo>
                  <a:pt x="912611" y="5224707"/>
                </a:lnTo>
                <a:lnTo>
                  <a:pt x="874630" y="5199833"/>
                </a:lnTo>
                <a:lnTo>
                  <a:pt x="837261" y="5174116"/>
                </a:lnTo>
                <a:lnTo>
                  <a:pt x="800520" y="5147569"/>
                </a:lnTo>
                <a:lnTo>
                  <a:pt x="764418" y="5120207"/>
                </a:lnTo>
                <a:lnTo>
                  <a:pt x="728971" y="5092042"/>
                </a:lnTo>
                <a:lnTo>
                  <a:pt x="694191" y="5063088"/>
                </a:lnTo>
                <a:lnTo>
                  <a:pt x="660092" y="5033358"/>
                </a:lnTo>
                <a:lnTo>
                  <a:pt x="626688" y="5002867"/>
                </a:lnTo>
                <a:lnTo>
                  <a:pt x="593992" y="4971626"/>
                </a:lnTo>
                <a:lnTo>
                  <a:pt x="562017" y="4939651"/>
                </a:lnTo>
                <a:lnTo>
                  <a:pt x="530776" y="4906955"/>
                </a:lnTo>
                <a:lnTo>
                  <a:pt x="500285" y="4873551"/>
                </a:lnTo>
                <a:lnTo>
                  <a:pt x="470555" y="4839452"/>
                </a:lnTo>
                <a:lnTo>
                  <a:pt x="441601" y="4804672"/>
                </a:lnTo>
                <a:lnTo>
                  <a:pt x="413436" y="4769225"/>
                </a:lnTo>
                <a:lnTo>
                  <a:pt x="386074" y="4733123"/>
                </a:lnTo>
                <a:lnTo>
                  <a:pt x="359527" y="4696382"/>
                </a:lnTo>
                <a:lnTo>
                  <a:pt x="333810" y="4659013"/>
                </a:lnTo>
                <a:lnTo>
                  <a:pt x="308936" y="4621032"/>
                </a:lnTo>
                <a:lnTo>
                  <a:pt x="284919" y="4582450"/>
                </a:lnTo>
                <a:lnTo>
                  <a:pt x="261772" y="4543282"/>
                </a:lnTo>
                <a:lnTo>
                  <a:pt x="239508" y="4503541"/>
                </a:lnTo>
                <a:lnTo>
                  <a:pt x="218141" y="4463240"/>
                </a:lnTo>
                <a:lnTo>
                  <a:pt x="197685" y="4422394"/>
                </a:lnTo>
                <a:lnTo>
                  <a:pt x="178153" y="4381016"/>
                </a:lnTo>
                <a:lnTo>
                  <a:pt x="159559" y="4339118"/>
                </a:lnTo>
                <a:lnTo>
                  <a:pt x="141916" y="4296715"/>
                </a:lnTo>
                <a:lnTo>
                  <a:pt x="125237" y="4253821"/>
                </a:lnTo>
                <a:lnTo>
                  <a:pt x="109537" y="4210448"/>
                </a:lnTo>
                <a:lnTo>
                  <a:pt x="94828" y="4166610"/>
                </a:lnTo>
                <a:lnTo>
                  <a:pt x="81124" y="4122322"/>
                </a:lnTo>
                <a:lnTo>
                  <a:pt x="68439" y="4077595"/>
                </a:lnTo>
                <a:lnTo>
                  <a:pt x="56786" y="4032444"/>
                </a:lnTo>
                <a:lnTo>
                  <a:pt x="46179" y="3986882"/>
                </a:lnTo>
                <a:lnTo>
                  <a:pt x="36631" y="3940923"/>
                </a:lnTo>
                <a:lnTo>
                  <a:pt x="28156" y="3894581"/>
                </a:lnTo>
                <a:lnTo>
                  <a:pt x="20767" y="3847868"/>
                </a:lnTo>
                <a:lnTo>
                  <a:pt x="14478" y="3800798"/>
                </a:lnTo>
                <a:lnTo>
                  <a:pt x="9302" y="3753385"/>
                </a:lnTo>
                <a:lnTo>
                  <a:pt x="5252" y="3705642"/>
                </a:lnTo>
                <a:lnTo>
                  <a:pt x="2343" y="3657584"/>
                </a:lnTo>
                <a:lnTo>
                  <a:pt x="588" y="3609222"/>
                </a:lnTo>
                <a:lnTo>
                  <a:pt x="0" y="3560572"/>
                </a:lnTo>
                <a:lnTo>
                  <a:pt x="0" y="197307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67939" y="879347"/>
            <a:ext cx="1927860" cy="8138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99816" y="830580"/>
            <a:ext cx="864107" cy="589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49651" y="861060"/>
            <a:ext cx="1912620" cy="798830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35"/>
              </a:lnSpc>
            </a:pPr>
            <a:r>
              <a:rPr sz="1400" dirty="0">
                <a:latin typeface="Arial"/>
                <a:cs typeface="Arial"/>
              </a:rPr>
              <a:t>stack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i="1" dirty="0">
                <a:latin typeface="Times New Roman"/>
                <a:cs typeface="Times New Roman"/>
              </a:rPr>
              <a:t>ngăn</a:t>
            </a:r>
            <a:r>
              <a:rPr sz="1400" i="1" spc="-45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xếp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93947" y="1891283"/>
            <a:ext cx="1930907" cy="10454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45991" y="1844039"/>
            <a:ext cx="1223772" cy="5897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75659" y="1872995"/>
            <a:ext cx="1915795" cy="1030605"/>
          </a:xfrm>
          <a:custGeom>
            <a:avLst/>
            <a:gdLst/>
            <a:ahLst/>
            <a:cxnLst/>
            <a:rect l="l" t="t" r="r" b="b"/>
            <a:pathLst>
              <a:path w="1915795" h="1030605">
                <a:moveTo>
                  <a:pt x="0" y="1030224"/>
                </a:moveTo>
                <a:lnTo>
                  <a:pt x="1915667" y="1030224"/>
                </a:lnTo>
                <a:lnTo>
                  <a:pt x="1915667" y="0"/>
                </a:lnTo>
                <a:lnTo>
                  <a:pt x="0" y="0"/>
                </a:lnTo>
                <a:lnTo>
                  <a:pt x="0" y="10302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75659" y="1872995"/>
            <a:ext cx="1915795" cy="1030605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57834">
              <a:lnSpc>
                <a:spcPts val="1639"/>
              </a:lnSpc>
            </a:pPr>
            <a:r>
              <a:rPr sz="1400" spc="-5" dirty="0">
                <a:latin typeface="Arial"/>
                <a:cs typeface="Arial"/>
              </a:rPr>
              <a:t>symbol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table</a:t>
            </a:r>
            <a:endParaRPr sz="1400">
              <a:latin typeface="Arial"/>
              <a:cs typeface="Arial"/>
            </a:endParaRPr>
          </a:p>
          <a:p>
            <a:pPr marL="452755">
              <a:lnSpc>
                <a:spcPct val="100000"/>
              </a:lnSpc>
            </a:pPr>
            <a:r>
              <a:rPr sz="1400" i="1" spc="-5" dirty="0">
                <a:latin typeface="Arial"/>
                <a:cs typeface="Arial"/>
              </a:rPr>
              <a:t>bảng </a:t>
            </a:r>
            <a:r>
              <a:rPr sz="1400" i="1" dirty="0">
                <a:latin typeface="Arial"/>
                <a:cs typeface="Arial"/>
              </a:rPr>
              <a:t>ký</a:t>
            </a:r>
            <a:r>
              <a:rPr sz="1400" i="1" spc="-11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hiệu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33955" y="3791711"/>
            <a:ext cx="1930908" cy="15605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72639" y="3744467"/>
            <a:ext cx="1650491" cy="5897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15667" y="3773423"/>
            <a:ext cx="1915795" cy="1545590"/>
          </a:xfrm>
          <a:custGeom>
            <a:avLst/>
            <a:gdLst/>
            <a:ahLst/>
            <a:cxnLst/>
            <a:rect l="l" t="t" r="r" b="b"/>
            <a:pathLst>
              <a:path w="1915795" h="1545589">
                <a:moveTo>
                  <a:pt x="0" y="1545336"/>
                </a:moveTo>
                <a:lnTo>
                  <a:pt x="1915668" y="1545336"/>
                </a:lnTo>
                <a:lnTo>
                  <a:pt x="1915668" y="0"/>
                </a:lnTo>
                <a:lnTo>
                  <a:pt x="0" y="0"/>
                </a:lnTo>
                <a:lnTo>
                  <a:pt x="0" y="15453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15667" y="3773423"/>
            <a:ext cx="1915795" cy="154559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main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program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i="1" dirty="0">
                <a:latin typeface="Times New Roman"/>
                <a:cs typeface="Times New Roman"/>
              </a:rPr>
              <a:t>chương tr</a:t>
            </a:r>
            <a:r>
              <a:rPr sz="1400" i="1" dirty="0">
                <a:latin typeface="Arial"/>
                <a:cs typeface="Arial"/>
              </a:rPr>
              <a:t>ình</a:t>
            </a:r>
            <a:r>
              <a:rPr sz="1400" i="1" spc="-7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chính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75588" y="1997964"/>
            <a:ext cx="1930908" cy="15605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88947" y="1950720"/>
            <a:ext cx="1501140" cy="5897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57300" y="1979676"/>
            <a:ext cx="1915795" cy="1545590"/>
          </a:xfrm>
          <a:prstGeom prst="rect">
            <a:avLst/>
          </a:prstGeom>
          <a:solidFill>
            <a:srgbClr val="FFFFFF"/>
          </a:solidFill>
          <a:ln w="1219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ts val="1639"/>
              </a:lnSpc>
            </a:pPr>
            <a:r>
              <a:rPr sz="1400" dirty="0">
                <a:latin typeface="Arial"/>
                <a:cs typeface="Arial"/>
              </a:rPr>
              <a:t>subroutine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i="1" dirty="0">
                <a:latin typeface="Times New Roman"/>
                <a:cs typeface="Times New Roman"/>
              </a:rPr>
              <a:t>chương tr</a:t>
            </a:r>
            <a:r>
              <a:rPr sz="1400" i="1" dirty="0">
                <a:latin typeface="Arial"/>
                <a:cs typeface="Arial"/>
              </a:rPr>
              <a:t>ình</a:t>
            </a:r>
            <a:r>
              <a:rPr sz="1400" i="1" spc="-7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con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82284" y="647700"/>
            <a:ext cx="1475232" cy="51694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6076188" y="641604"/>
          <a:ext cx="1475105" cy="5167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5105"/>
              </a:tblGrid>
              <a:tr h="720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898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728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594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03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61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4445889" y="959992"/>
            <a:ext cx="1636395" cy="316230"/>
          </a:xfrm>
          <a:custGeom>
            <a:avLst/>
            <a:gdLst/>
            <a:ahLst/>
            <a:cxnLst/>
            <a:rect l="l" t="t" r="r" b="b"/>
            <a:pathLst>
              <a:path w="1636395" h="316230">
                <a:moveTo>
                  <a:pt x="1560197" y="31400"/>
                </a:moveTo>
                <a:lnTo>
                  <a:pt x="0" y="303276"/>
                </a:lnTo>
                <a:lnTo>
                  <a:pt x="2286" y="315722"/>
                </a:lnTo>
                <a:lnTo>
                  <a:pt x="1562362" y="43845"/>
                </a:lnTo>
                <a:lnTo>
                  <a:pt x="1560197" y="31400"/>
                </a:lnTo>
                <a:close/>
              </a:path>
              <a:path w="1636395" h="316230">
                <a:moveTo>
                  <a:pt x="1630035" y="29210"/>
                </a:moveTo>
                <a:lnTo>
                  <a:pt x="1572768" y="29210"/>
                </a:lnTo>
                <a:lnTo>
                  <a:pt x="1574927" y="41656"/>
                </a:lnTo>
                <a:lnTo>
                  <a:pt x="1562362" y="43845"/>
                </a:lnTo>
                <a:lnTo>
                  <a:pt x="1567814" y="75184"/>
                </a:lnTo>
                <a:lnTo>
                  <a:pt x="1630035" y="29210"/>
                </a:lnTo>
                <a:close/>
              </a:path>
              <a:path w="1636395" h="316230">
                <a:moveTo>
                  <a:pt x="1572768" y="29210"/>
                </a:moveTo>
                <a:lnTo>
                  <a:pt x="1560197" y="31400"/>
                </a:lnTo>
                <a:lnTo>
                  <a:pt x="1562362" y="43845"/>
                </a:lnTo>
                <a:lnTo>
                  <a:pt x="1574927" y="41656"/>
                </a:lnTo>
                <a:lnTo>
                  <a:pt x="1572768" y="29210"/>
                </a:lnTo>
                <a:close/>
              </a:path>
              <a:path w="1636395" h="316230">
                <a:moveTo>
                  <a:pt x="1554734" y="0"/>
                </a:moveTo>
                <a:lnTo>
                  <a:pt x="1560197" y="31400"/>
                </a:lnTo>
                <a:lnTo>
                  <a:pt x="1572768" y="29210"/>
                </a:lnTo>
                <a:lnTo>
                  <a:pt x="1630035" y="29210"/>
                </a:lnTo>
                <a:lnTo>
                  <a:pt x="1636395" y="24511"/>
                </a:lnTo>
                <a:lnTo>
                  <a:pt x="15547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78936" y="3092830"/>
            <a:ext cx="2938780" cy="1694180"/>
          </a:xfrm>
          <a:custGeom>
            <a:avLst/>
            <a:gdLst/>
            <a:ahLst/>
            <a:cxnLst/>
            <a:rect l="l" t="t" r="r" b="b"/>
            <a:pathLst>
              <a:path w="2938779" h="1694179">
                <a:moveTo>
                  <a:pt x="2869165" y="1661523"/>
                </a:moveTo>
                <a:lnTo>
                  <a:pt x="2853309" y="1689100"/>
                </a:lnTo>
                <a:lnTo>
                  <a:pt x="2938399" y="1694053"/>
                </a:lnTo>
                <a:lnTo>
                  <a:pt x="2921035" y="1667891"/>
                </a:lnTo>
                <a:lnTo>
                  <a:pt x="2880233" y="1667891"/>
                </a:lnTo>
                <a:lnTo>
                  <a:pt x="2869165" y="1661523"/>
                </a:lnTo>
                <a:close/>
              </a:path>
              <a:path w="2938779" h="1694179">
                <a:moveTo>
                  <a:pt x="2875517" y="1650476"/>
                </a:moveTo>
                <a:lnTo>
                  <a:pt x="2869165" y="1661523"/>
                </a:lnTo>
                <a:lnTo>
                  <a:pt x="2880233" y="1667891"/>
                </a:lnTo>
                <a:lnTo>
                  <a:pt x="2886583" y="1656842"/>
                </a:lnTo>
                <a:lnTo>
                  <a:pt x="2875517" y="1650476"/>
                </a:lnTo>
                <a:close/>
              </a:path>
              <a:path w="2938779" h="1694179">
                <a:moveTo>
                  <a:pt x="2891282" y="1623060"/>
                </a:moveTo>
                <a:lnTo>
                  <a:pt x="2875517" y="1650476"/>
                </a:lnTo>
                <a:lnTo>
                  <a:pt x="2886583" y="1656842"/>
                </a:lnTo>
                <a:lnTo>
                  <a:pt x="2880233" y="1667891"/>
                </a:lnTo>
                <a:lnTo>
                  <a:pt x="2921035" y="1667891"/>
                </a:lnTo>
                <a:lnTo>
                  <a:pt x="2891282" y="1623060"/>
                </a:lnTo>
                <a:close/>
              </a:path>
              <a:path w="2938779" h="1694179">
                <a:moveTo>
                  <a:pt x="6350" y="0"/>
                </a:moveTo>
                <a:lnTo>
                  <a:pt x="0" y="10922"/>
                </a:lnTo>
                <a:lnTo>
                  <a:pt x="2869165" y="1661523"/>
                </a:lnTo>
                <a:lnTo>
                  <a:pt x="2875517" y="1650476"/>
                </a:lnTo>
                <a:lnTo>
                  <a:pt x="6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26890" y="2369820"/>
            <a:ext cx="2255520" cy="2243455"/>
          </a:xfrm>
          <a:custGeom>
            <a:avLst/>
            <a:gdLst/>
            <a:ahLst/>
            <a:cxnLst/>
            <a:rect l="l" t="t" r="r" b="b"/>
            <a:pathLst>
              <a:path w="2255520" h="2243454">
                <a:moveTo>
                  <a:pt x="2196869" y="49204"/>
                </a:moveTo>
                <a:lnTo>
                  <a:pt x="0" y="2234310"/>
                </a:lnTo>
                <a:lnTo>
                  <a:pt x="8889" y="2243200"/>
                </a:lnTo>
                <a:lnTo>
                  <a:pt x="2205854" y="58252"/>
                </a:lnTo>
                <a:lnTo>
                  <a:pt x="2196869" y="49204"/>
                </a:lnTo>
                <a:close/>
              </a:path>
              <a:path w="2255520" h="2243454">
                <a:moveTo>
                  <a:pt x="2241846" y="40258"/>
                </a:moveTo>
                <a:lnTo>
                  <a:pt x="2205863" y="40258"/>
                </a:lnTo>
                <a:lnTo>
                  <a:pt x="2214880" y="49275"/>
                </a:lnTo>
                <a:lnTo>
                  <a:pt x="2205854" y="58252"/>
                </a:lnTo>
                <a:lnTo>
                  <a:pt x="2228215" y="80771"/>
                </a:lnTo>
                <a:lnTo>
                  <a:pt x="2241846" y="40258"/>
                </a:lnTo>
                <a:close/>
              </a:path>
              <a:path w="2255520" h="2243454">
                <a:moveTo>
                  <a:pt x="2205863" y="40258"/>
                </a:moveTo>
                <a:lnTo>
                  <a:pt x="2196869" y="49204"/>
                </a:lnTo>
                <a:lnTo>
                  <a:pt x="2205854" y="58252"/>
                </a:lnTo>
                <a:lnTo>
                  <a:pt x="2214880" y="49275"/>
                </a:lnTo>
                <a:lnTo>
                  <a:pt x="2205863" y="40258"/>
                </a:lnTo>
                <a:close/>
              </a:path>
              <a:path w="2255520" h="2243454">
                <a:moveTo>
                  <a:pt x="2255393" y="0"/>
                </a:moveTo>
                <a:lnTo>
                  <a:pt x="2174494" y="26669"/>
                </a:lnTo>
                <a:lnTo>
                  <a:pt x="2196869" y="49204"/>
                </a:lnTo>
                <a:lnTo>
                  <a:pt x="2205863" y="40258"/>
                </a:lnTo>
                <a:lnTo>
                  <a:pt x="2241846" y="40258"/>
                </a:lnTo>
                <a:lnTo>
                  <a:pt x="22553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86121" y="2419476"/>
            <a:ext cx="777875" cy="1087755"/>
          </a:xfrm>
          <a:custGeom>
            <a:avLst/>
            <a:gdLst/>
            <a:ahLst/>
            <a:cxnLst/>
            <a:rect l="l" t="t" r="r" b="b"/>
            <a:pathLst>
              <a:path w="777875" h="1087754">
                <a:moveTo>
                  <a:pt x="728456" y="1028889"/>
                </a:moveTo>
                <a:lnTo>
                  <a:pt x="702563" y="1047369"/>
                </a:lnTo>
                <a:lnTo>
                  <a:pt x="777875" y="1087247"/>
                </a:lnTo>
                <a:lnTo>
                  <a:pt x="770344" y="1039240"/>
                </a:lnTo>
                <a:lnTo>
                  <a:pt x="735838" y="1039240"/>
                </a:lnTo>
                <a:lnTo>
                  <a:pt x="728456" y="1028889"/>
                </a:lnTo>
                <a:close/>
              </a:path>
              <a:path w="777875" h="1087754">
                <a:moveTo>
                  <a:pt x="738755" y="1021539"/>
                </a:moveTo>
                <a:lnTo>
                  <a:pt x="728456" y="1028889"/>
                </a:lnTo>
                <a:lnTo>
                  <a:pt x="735838" y="1039240"/>
                </a:lnTo>
                <a:lnTo>
                  <a:pt x="746125" y="1031875"/>
                </a:lnTo>
                <a:lnTo>
                  <a:pt x="738755" y="1021539"/>
                </a:lnTo>
                <a:close/>
              </a:path>
              <a:path w="777875" h="1087754">
                <a:moveTo>
                  <a:pt x="764666" y="1003046"/>
                </a:moveTo>
                <a:lnTo>
                  <a:pt x="738755" y="1021539"/>
                </a:lnTo>
                <a:lnTo>
                  <a:pt x="746125" y="1031875"/>
                </a:lnTo>
                <a:lnTo>
                  <a:pt x="735838" y="1039240"/>
                </a:lnTo>
                <a:lnTo>
                  <a:pt x="770344" y="1039240"/>
                </a:lnTo>
                <a:lnTo>
                  <a:pt x="764666" y="1003046"/>
                </a:lnTo>
                <a:close/>
              </a:path>
              <a:path w="777875" h="1087754">
                <a:moveTo>
                  <a:pt x="10413" y="0"/>
                </a:moveTo>
                <a:lnTo>
                  <a:pt x="0" y="7365"/>
                </a:lnTo>
                <a:lnTo>
                  <a:pt x="728456" y="1028889"/>
                </a:lnTo>
                <a:lnTo>
                  <a:pt x="738755" y="1021539"/>
                </a:lnTo>
                <a:lnTo>
                  <a:pt x="104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355841" y="5839155"/>
            <a:ext cx="894080" cy="45021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233679" marR="5080" indent="-220979">
              <a:lnSpc>
                <a:spcPts val="1660"/>
              </a:lnSpc>
              <a:spcBef>
                <a:spcPts val="175"/>
              </a:spcBef>
            </a:pPr>
            <a:r>
              <a:rPr sz="1400" spc="-5" dirty="0">
                <a:latin typeface="Tahoma"/>
                <a:cs typeface="Tahoma"/>
              </a:rPr>
              <a:t>không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5" dirty="0">
                <a:latin typeface="Tahoma"/>
                <a:cs typeface="Tahoma"/>
              </a:rPr>
              <a:t>gian  </a:t>
            </a:r>
            <a:r>
              <a:rPr sz="1400" spc="-225" dirty="0">
                <a:latin typeface="Tahoma"/>
                <a:cs typeface="Tahoma"/>
              </a:rPr>
              <a:t>vật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lý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7717" y="291211"/>
            <a:ext cx="45307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Kiến trúc phân</a:t>
            </a:r>
            <a:r>
              <a:rPr i="0" spc="-25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đoạn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34629"/>
            <a:ext cx="8030209" cy="502602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Times New Roman"/>
                <a:cs typeface="Times New Roman"/>
              </a:rPr>
              <a:t>Địa </a:t>
            </a:r>
            <a:r>
              <a:rPr sz="2800" spc="-10" dirty="0">
                <a:latin typeface="Times New Roman"/>
                <a:cs typeface="Times New Roman"/>
              </a:rPr>
              <a:t>chỉ </a:t>
            </a:r>
            <a:r>
              <a:rPr sz="2800" dirty="0">
                <a:latin typeface="Times New Roman"/>
                <a:cs typeface="Times New Roman"/>
              </a:rPr>
              <a:t>lôgic </a:t>
            </a:r>
            <a:r>
              <a:rPr sz="2800" spc="-5" dirty="0">
                <a:latin typeface="Times New Roman"/>
                <a:cs typeface="Times New Roman"/>
              </a:rPr>
              <a:t>= &lt;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segment-number,</a:t>
            </a:r>
            <a:r>
              <a:rPr sz="28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offset</a:t>
            </a:r>
            <a:r>
              <a:rPr sz="2800" dirty="0">
                <a:latin typeface="Times New Roman"/>
                <a:cs typeface="Times New Roman"/>
              </a:rPr>
              <a:t>&gt;</a:t>
            </a:r>
            <a:endParaRPr sz="2800">
              <a:latin typeface="Times New Roman"/>
              <a:cs typeface="Times New Roman"/>
            </a:endParaRPr>
          </a:p>
          <a:p>
            <a:pPr marL="355600" marR="17780" indent="-342900">
              <a:lnSpc>
                <a:spcPct val="100000"/>
              </a:lnSpc>
              <a:spcBef>
                <a:spcPts val="675"/>
              </a:spcBef>
              <a:buFont typeface="Times New Roman"/>
              <a:buChar char="•"/>
              <a:tabLst>
                <a:tab pos="355600" algn="l"/>
                <a:tab pos="356235" algn="l"/>
              </a:tabLst>
            </a:pPr>
            <a:r>
              <a:rPr sz="2800" i="1" spc="-5" dirty="0">
                <a:latin typeface="Times New Roman"/>
                <a:cs typeface="Times New Roman"/>
              </a:rPr>
              <a:t>Bảng phân đoạn (Segment </a:t>
            </a:r>
            <a:r>
              <a:rPr sz="2800" i="1" dirty="0">
                <a:latin typeface="Times New Roman"/>
                <a:cs typeface="Times New Roman"/>
              </a:rPr>
              <a:t>table) </a:t>
            </a:r>
            <a:r>
              <a:rPr sz="2800" spc="-5" dirty="0">
                <a:latin typeface="Times New Roman"/>
                <a:cs typeface="Times New Roman"/>
              </a:rPr>
              <a:t>– chuyển </a:t>
            </a:r>
            <a:r>
              <a:rPr sz="2800" dirty="0">
                <a:latin typeface="Times New Roman"/>
                <a:cs typeface="Times New Roman"/>
              </a:rPr>
              <a:t>đổi địa </a:t>
            </a:r>
            <a:r>
              <a:rPr sz="2800" spc="-5" dirty="0">
                <a:latin typeface="Times New Roman"/>
                <a:cs typeface="Times New Roman"/>
              </a:rPr>
              <a:t>chỉ  hai chiều thành </a:t>
            </a:r>
            <a:r>
              <a:rPr sz="2800" dirty="0">
                <a:latin typeface="Times New Roman"/>
                <a:cs typeface="Times New Roman"/>
              </a:rPr>
              <a:t>địa </a:t>
            </a:r>
            <a:r>
              <a:rPr sz="2800" spc="-5" dirty="0">
                <a:latin typeface="Times New Roman"/>
                <a:cs typeface="Times New Roman"/>
              </a:rPr>
              <a:t>chỉ vật lý </a:t>
            </a:r>
            <a:r>
              <a:rPr sz="2800" spc="-10" dirty="0">
                <a:latin typeface="Times New Roman"/>
                <a:cs typeface="Times New Roman"/>
              </a:rPr>
              <a:t>một </a:t>
            </a:r>
            <a:r>
              <a:rPr sz="2800" spc="-5" dirty="0">
                <a:latin typeface="Times New Roman"/>
                <a:cs typeface="Times New Roman"/>
              </a:rPr>
              <a:t>chiều. </a:t>
            </a:r>
            <a:r>
              <a:rPr sz="2800" spc="-10" dirty="0">
                <a:latin typeface="Times New Roman"/>
                <a:cs typeface="Times New Roman"/>
              </a:rPr>
              <a:t>Mỗi </a:t>
            </a:r>
            <a:r>
              <a:rPr sz="2800" spc="-5" dirty="0">
                <a:latin typeface="Times New Roman"/>
                <a:cs typeface="Times New Roman"/>
              </a:rPr>
              <a:t>ô </a:t>
            </a:r>
            <a:r>
              <a:rPr sz="2800" dirty="0">
                <a:latin typeface="Times New Roman"/>
                <a:cs typeface="Times New Roman"/>
              </a:rPr>
              <a:t>trong  </a:t>
            </a:r>
            <a:r>
              <a:rPr sz="2800" spc="-5" dirty="0">
                <a:latin typeface="Times New Roman"/>
                <a:cs typeface="Times New Roman"/>
              </a:rPr>
              <a:t>bảng gồm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có: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595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Thanh ghi nền (base) – chứa địa chỉ vật lý bắt đầu của</a:t>
            </a:r>
            <a:r>
              <a:rPr sz="2400" spc="-1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phân</a:t>
            </a:r>
            <a:endParaRPr sz="24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đoạn trong bộ nhớ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chính.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575"/>
              </a:spcBef>
              <a:buFont typeface="Times New Roman"/>
              <a:buChar char="–"/>
              <a:tabLst>
                <a:tab pos="756285" algn="l"/>
                <a:tab pos="756920" algn="l"/>
              </a:tabLst>
            </a:pPr>
            <a:r>
              <a:rPr sz="2400" i="1" spc="-5" dirty="0">
                <a:latin typeface="Times New Roman"/>
                <a:cs typeface="Times New Roman"/>
              </a:rPr>
              <a:t>Thanh </a:t>
            </a:r>
            <a:r>
              <a:rPr sz="2400" i="1" dirty="0">
                <a:latin typeface="Times New Roman"/>
                <a:cs typeface="Times New Roman"/>
              </a:rPr>
              <a:t>ghi giới hạn </a:t>
            </a:r>
            <a:r>
              <a:rPr sz="2400" i="1" spc="-5" dirty="0">
                <a:latin typeface="Times New Roman"/>
                <a:cs typeface="Times New Roman"/>
              </a:rPr>
              <a:t>(limit) </a:t>
            </a:r>
            <a:r>
              <a:rPr sz="2400" dirty="0">
                <a:latin typeface="Times New Roman"/>
                <a:cs typeface="Times New Roman"/>
              </a:rPr>
              <a:t>– chỉ kích thước của phân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đoạn.</a:t>
            </a:r>
            <a:endParaRPr sz="2400">
              <a:latin typeface="Times New Roman"/>
              <a:cs typeface="Times New Roman"/>
            </a:endParaRPr>
          </a:p>
          <a:p>
            <a:pPr marL="355600" marR="462280" indent="-342900">
              <a:lnSpc>
                <a:spcPct val="100000"/>
              </a:lnSpc>
              <a:spcBef>
                <a:spcPts val="660"/>
              </a:spcBef>
              <a:buFont typeface="Times New Roman"/>
              <a:buChar char="•"/>
              <a:tabLst>
                <a:tab pos="355600" algn="l"/>
                <a:tab pos="356235" algn="l"/>
              </a:tabLst>
            </a:pPr>
            <a:r>
              <a:rPr sz="2800" i="1" spc="-5" dirty="0">
                <a:latin typeface="Times New Roman"/>
                <a:cs typeface="Times New Roman"/>
              </a:rPr>
              <a:t>Segment-table </a:t>
            </a:r>
            <a:r>
              <a:rPr sz="2800" i="1" dirty="0">
                <a:latin typeface="Times New Roman"/>
                <a:cs typeface="Times New Roman"/>
              </a:rPr>
              <a:t>base </a:t>
            </a:r>
            <a:r>
              <a:rPr sz="2800" i="1" spc="-5" dirty="0">
                <a:latin typeface="Times New Roman"/>
                <a:cs typeface="Times New Roman"/>
              </a:rPr>
              <a:t>register </a:t>
            </a:r>
            <a:r>
              <a:rPr sz="2800" i="1" spc="-10" dirty="0">
                <a:latin typeface="Times New Roman"/>
                <a:cs typeface="Times New Roman"/>
              </a:rPr>
              <a:t>(STBR) </a:t>
            </a:r>
            <a:r>
              <a:rPr sz="2800" spc="-5" dirty="0">
                <a:latin typeface="Times New Roman"/>
                <a:cs typeface="Times New Roman"/>
              </a:rPr>
              <a:t>lưu trữ địa </a:t>
            </a:r>
            <a:r>
              <a:rPr sz="2800" spc="-10" dirty="0">
                <a:latin typeface="Times New Roman"/>
                <a:cs typeface="Times New Roman"/>
              </a:rPr>
              <a:t>chỉ  </a:t>
            </a:r>
            <a:r>
              <a:rPr sz="2800" spc="-5" dirty="0">
                <a:latin typeface="Times New Roman"/>
                <a:cs typeface="Times New Roman"/>
              </a:rPr>
              <a:t>của bảng </a:t>
            </a:r>
            <a:r>
              <a:rPr sz="2800" dirty="0">
                <a:latin typeface="Times New Roman"/>
                <a:cs typeface="Times New Roman"/>
              </a:rPr>
              <a:t>phân </a:t>
            </a:r>
            <a:r>
              <a:rPr sz="2800" spc="-5" dirty="0">
                <a:latin typeface="Times New Roman"/>
                <a:cs typeface="Times New Roman"/>
              </a:rPr>
              <a:t>đoạn trong vùng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nhớ.</a:t>
            </a:r>
            <a:endParaRPr sz="2800">
              <a:latin typeface="Times New Roman"/>
              <a:cs typeface="Times New Roman"/>
            </a:endParaRPr>
          </a:p>
          <a:p>
            <a:pPr marL="355600" marR="147320" indent="-342900">
              <a:lnSpc>
                <a:spcPct val="100000"/>
              </a:lnSpc>
              <a:spcBef>
                <a:spcPts val="670"/>
              </a:spcBef>
              <a:buFont typeface="Times New Roman"/>
              <a:buChar char="•"/>
              <a:tabLst>
                <a:tab pos="355600" algn="l"/>
                <a:tab pos="356235" algn="l"/>
              </a:tabLst>
            </a:pPr>
            <a:r>
              <a:rPr sz="2800" i="1" spc="-5" dirty="0">
                <a:latin typeface="Times New Roman"/>
                <a:cs typeface="Times New Roman"/>
              </a:rPr>
              <a:t>Segment-table length register (STLR) </a:t>
            </a:r>
            <a:r>
              <a:rPr sz="2800" spc="-5" dirty="0">
                <a:latin typeface="Times New Roman"/>
                <a:cs typeface="Times New Roman"/>
              </a:rPr>
              <a:t>chỉ số </a:t>
            </a:r>
            <a:r>
              <a:rPr sz="2800" spc="-10" dirty="0">
                <a:latin typeface="Times New Roman"/>
                <a:cs typeface="Times New Roman"/>
              </a:rPr>
              <a:t>segment  </a:t>
            </a:r>
            <a:r>
              <a:rPr sz="2800" spc="-5" dirty="0">
                <a:latin typeface="Times New Roman"/>
                <a:cs typeface="Times New Roman"/>
              </a:rPr>
              <a:t>được sử dụng bởi 1 chương trình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552" y="291211"/>
            <a:ext cx="410717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Chuyển đổi địa</a:t>
            </a:r>
            <a:r>
              <a:rPr i="0" spc="25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chỉ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22133"/>
            <a:ext cx="7927340" cy="422148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9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Mỗi địa chỉ ảo </a:t>
            </a:r>
            <a:r>
              <a:rPr sz="3200" spc="-10" dirty="0">
                <a:latin typeface="Times New Roman"/>
                <a:cs typeface="Times New Roman"/>
              </a:rPr>
              <a:t>là </a:t>
            </a:r>
            <a:r>
              <a:rPr sz="3200" dirty="0">
                <a:latin typeface="Times New Roman"/>
                <a:cs typeface="Times New Roman"/>
              </a:rPr>
              <a:t>một bộ </a:t>
            </a:r>
            <a:r>
              <a:rPr sz="3200" i="1" dirty="0">
                <a:latin typeface="Times New Roman"/>
                <a:cs typeface="Times New Roman"/>
              </a:rPr>
              <a:t>&lt;</a:t>
            </a:r>
            <a:r>
              <a:rPr sz="3200" b="1" i="1" dirty="0">
                <a:latin typeface="Times New Roman"/>
                <a:cs typeface="Times New Roman"/>
              </a:rPr>
              <a:t>s,d</a:t>
            </a:r>
            <a:r>
              <a:rPr sz="3200" i="1" dirty="0">
                <a:latin typeface="Times New Roman"/>
                <a:cs typeface="Times New Roman"/>
              </a:rPr>
              <a:t>&gt;</a:t>
            </a:r>
            <a:r>
              <a:rPr sz="3200" i="1" spc="-50" dirty="0">
                <a:latin typeface="Times New Roman"/>
                <a:cs typeface="Times New Roman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:</a:t>
            </a:r>
            <a:endParaRPr sz="3200">
              <a:latin typeface="Times New Roman"/>
              <a:cs typeface="Times New Roman"/>
            </a:endParaRPr>
          </a:p>
          <a:p>
            <a:pPr marL="355600" marR="451484" indent="-342900">
              <a:lnSpc>
                <a:spcPct val="100000"/>
              </a:lnSpc>
              <a:spcBef>
                <a:spcPts val="770"/>
              </a:spcBef>
              <a:buFont typeface="Times New Roman"/>
              <a:buChar char="•"/>
              <a:tabLst>
                <a:tab pos="355600" algn="l"/>
                <a:tab pos="356235" algn="l"/>
              </a:tabLst>
            </a:pPr>
            <a:r>
              <a:rPr sz="3200" i="1" spc="-5" dirty="0">
                <a:latin typeface="Times New Roman"/>
                <a:cs typeface="Times New Roman"/>
              </a:rPr>
              <a:t>số </a:t>
            </a:r>
            <a:r>
              <a:rPr sz="3200" i="1" dirty="0">
                <a:latin typeface="Times New Roman"/>
                <a:cs typeface="Times New Roman"/>
              </a:rPr>
              <a:t>hiệu phân đoạn s </a:t>
            </a:r>
            <a:r>
              <a:rPr sz="3200" dirty="0">
                <a:latin typeface="Times New Roman"/>
                <a:cs typeface="Times New Roman"/>
              </a:rPr>
              <a:t>: được </a:t>
            </a:r>
            <a:r>
              <a:rPr sz="3200" spc="-5" dirty="0">
                <a:latin typeface="Times New Roman"/>
                <a:cs typeface="Times New Roman"/>
              </a:rPr>
              <a:t>sử </a:t>
            </a:r>
            <a:r>
              <a:rPr sz="3200" dirty="0">
                <a:latin typeface="Times New Roman"/>
                <a:cs typeface="Times New Roman"/>
              </a:rPr>
              <a:t>dụng như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chỉ  mục đến bảng phân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đoạn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Font typeface="Times New Roman"/>
              <a:buChar char="•"/>
              <a:tabLst>
                <a:tab pos="355600" algn="l"/>
                <a:tab pos="356235" algn="l"/>
              </a:tabLst>
            </a:pPr>
            <a:r>
              <a:rPr sz="3200" i="1" dirty="0">
                <a:latin typeface="Times New Roman"/>
                <a:cs typeface="Times New Roman"/>
              </a:rPr>
              <a:t>địa chỉ tương đối d </a:t>
            </a:r>
            <a:r>
              <a:rPr sz="3200" dirty="0">
                <a:latin typeface="Times New Roman"/>
                <a:cs typeface="Times New Roman"/>
              </a:rPr>
              <a:t>: có giá trị trong khoảng</a:t>
            </a:r>
            <a:r>
              <a:rPr sz="3200" spc="-114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từ  0 đến giới hạn chiều dài </a:t>
            </a:r>
            <a:r>
              <a:rPr sz="3200" spc="5" dirty="0">
                <a:latin typeface="Times New Roman"/>
                <a:cs typeface="Times New Roman"/>
              </a:rPr>
              <a:t>của </a:t>
            </a:r>
            <a:r>
              <a:rPr sz="3200" dirty="0">
                <a:latin typeface="Times New Roman"/>
                <a:cs typeface="Times New Roman"/>
              </a:rPr>
              <a:t>phân đoạn. </a:t>
            </a:r>
            <a:r>
              <a:rPr sz="3200" spc="-5" dirty="0">
                <a:latin typeface="Times New Roman"/>
                <a:cs typeface="Times New Roman"/>
              </a:rPr>
              <a:t>Nếu  </a:t>
            </a:r>
            <a:r>
              <a:rPr sz="3200" dirty="0">
                <a:latin typeface="Times New Roman"/>
                <a:cs typeface="Times New Roman"/>
              </a:rPr>
              <a:t>địa chỉ tương đối hợp lệ, nó </a:t>
            </a:r>
            <a:r>
              <a:rPr sz="3200" spc="-5" dirty="0">
                <a:latin typeface="Times New Roman"/>
                <a:cs typeface="Times New Roman"/>
              </a:rPr>
              <a:t>sẽ </a:t>
            </a:r>
            <a:r>
              <a:rPr sz="3200" dirty="0">
                <a:latin typeface="Times New Roman"/>
                <a:cs typeface="Times New Roman"/>
              </a:rPr>
              <a:t>được cộng với  giá trị chứa trong thanh ghi nền để phát </a:t>
            </a:r>
            <a:r>
              <a:rPr sz="3200" spc="-5" dirty="0">
                <a:latin typeface="Times New Roman"/>
                <a:cs typeface="Times New Roman"/>
              </a:rPr>
              <a:t>sinh  </a:t>
            </a:r>
            <a:r>
              <a:rPr sz="3200" dirty="0">
                <a:latin typeface="Times New Roman"/>
                <a:cs typeface="Times New Roman"/>
              </a:rPr>
              <a:t>địa chỉ vật lý tương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ứng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552" y="291211"/>
            <a:ext cx="41065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Chuyển đổi địa</a:t>
            </a:r>
            <a:r>
              <a:rPr i="0" spc="25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chỉ</a:t>
            </a:r>
          </a:p>
        </p:txBody>
      </p:sp>
      <p:sp>
        <p:nvSpPr>
          <p:cNvPr id="3" name="object 3"/>
          <p:cNvSpPr/>
          <p:nvPr/>
        </p:nvSpPr>
        <p:spPr>
          <a:xfrm>
            <a:off x="772668" y="1295400"/>
            <a:ext cx="7598664" cy="533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620977"/>
            <a:ext cx="8172450" cy="4976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2159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Sự tương ứng giữa địa chỉ </a:t>
            </a:r>
            <a:r>
              <a:rPr sz="2800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logic 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và địa chỉ vật lý  (</a:t>
            </a:r>
            <a:r>
              <a:rPr sz="2800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physic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r>
              <a:rPr sz="2800" spc="-5" dirty="0">
                <a:latin typeface="Times New Roman"/>
                <a:cs typeface="Times New Roman"/>
              </a:rPr>
              <a:t> : làm </a:t>
            </a:r>
            <a:r>
              <a:rPr sz="2800" spc="-10" dirty="0">
                <a:latin typeface="Times New Roman"/>
                <a:cs typeface="Times New Roman"/>
              </a:rPr>
              <a:t>cách </a:t>
            </a:r>
            <a:r>
              <a:rPr sz="2800" spc="-5" dirty="0">
                <a:latin typeface="Times New Roman"/>
                <a:cs typeface="Times New Roman"/>
              </a:rPr>
              <a:t>nào để chuyển </a:t>
            </a:r>
            <a:r>
              <a:rPr sz="2800" dirty="0">
                <a:latin typeface="Times New Roman"/>
                <a:cs typeface="Times New Roman"/>
              </a:rPr>
              <a:t>đổi </a:t>
            </a:r>
            <a:r>
              <a:rPr sz="2800" spc="-10" dirty="0">
                <a:latin typeface="Times New Roman"/>
                <a:cs typeface="Times New Roman"/>
              </a:rPr>
              <a:t>một </a:t>
            </a:r>
            <a:r>
              <a:rPr sz="2800" dirty="0">
                <a:latin typeface="Times New Roman"/>
                <a:cs typeface="Times New Roman"/>
              </a:rPr>
              <a:t>địa </a:t>
            </a:r>
            <a:r>
              <a:rPr sz="2800" spc="-5" dirty="0">
                <a:latin typeface="Times New Roman"/>
                <a:cs typeface="Times New Roman"/>
              </a:rPr>
              <a:t>chỉ  tượng trưng (symbolic) </a:t>
            </a:r>
            <a:r>
              <a:rPr sz="2800" dirty="0">
                <a:latin typeface="Times New Roman"/>
                <a:cs typeface="Times New Roman"/>
              </a:rPr>
              <a:t>trong </a:t>
            </a:r>
            <a:r>
              <a:rPr sz="2800" spc="-5" dirty="0">
                <a:latin typeface="Times New Roman"/>
                <a:cs typeface="Times New Roman"/>
              </a:rPr>
              <a:t>chương </a:t>
            </a:r>
            <a:r>
              <a:rPr sz="2800" dirty="0">
                <a:latin typeface="Times New Roman"/>
                <a:cs typeface="Times New Roman"/>
              </a:rPr>
              <a:t>trình </a:t>
            </a:r>
            <a:r>
              <a:rPr sz="2800" spc="-5" dirty="0">
                <a:latin typeface="Times New Roman"/>
                <a:cs typeface="Times New Roman"/>
              </a:rPr>
              <a:t>thành </a:t>
            </a:r>
            <a:r>
              <a:rPr sz="2800" spc="-10" dirty="0">
                <a:latin typeface="Times New Roman"/>
                <a:cs typeface="Times New Roman"/>
              </a:rPr>
              <a:t>một  </a:t>
            </a:r>
            <a:r>
              <a:rPr sz="2800" dirty="0">
                <a:latin typeface="Times New Roman"/>
                <a:cs typeface="Times New Roman"/>
              </a:rPr>
              <a:t>địa </a:t>
            </a:r>
            <a:r>
              <a:rPr sz="2800" spc="-5" dirty="0">
                <a:latin typeface="Times New Roman"/>
                <a:cs typeface="Times New Roman"/>
              </a:rPr>
              <a:t>chỉ thực trong bộ nhớ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chính?</a:t>
            </a:r>
            <a:endParaRPr sz="2800">
              <a:latin typeface="Times New Roman"/>
              <a:cs typeface="Times New Roman"/>
            </a:endParaRPr>
          </a:p>
          <a:p>
            <a:pPr marL="355600" marR="483234" indent="-342900" algn="just">
              <a:lnSpc>
                <a:spcPct val="100000"/>
              </a:lnSpc>
              <a:spcBef>
                <a:spcPts val="675"/>
              </a:spcBef>
              <a:buChar char="•"/>
              <a:tabLst>
                <a:tab pos="356235" algn="l"/>
              </a:tabLst>
            </a:pP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Quản </a:t>
            </a:r>
            <a:r>
              <a:rPr sz="2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lý 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bộ nhớ vật </a:t>
            </a:r>
            <a:r>
              <a:rPr sz="2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lý</a:t>
            </a:r>
            <a:r>
              <a:rPr sz="2800" dirty="0">
                <a:latin typeface="Times New Roman"/>
                <a:cs typeface="Times New Roman"/>
              </a:rPr>
              <a:t>: </a:t>
            </a:r>
            <a:r>
              <a:rPr sz="2800" spc="-5" dirty="0">
                <a:latin typeface="Times New Roman"/>
                <a:cs typeface="Times New Roman"/>
              </a:rPr>
              <a:t>làm cách nào để </a:t>
            </a:r>
            <a:r>
              <a:rPr sz="2800" spc="-15" dirty="0">
                <a:latin typeface="Times New Roman"/>
                <a:cs typeface="Times New Roman"/>
              </a:rPr>
              <a:t>mở </a:t>
            </a:r>
            <a:r>
              <a:rPr sz="2800" dirty="0">
                <a:latin typeface="Times New Roman"/>
                <a:cs typeface="Times New Roman"/>
              </a:rPr>
              <a:t>rộng </a:t>
            </a:r>
            <a:r>
              <a:rPr sz="2800" spc="-5" dirty="0">
                <a:latin typeface="Times New Roman"/>
                <a:cs typeface="Times New Roman"/>
              </a:rPr>
              <a:t>bộ  nhớ </a:t>
            </a:r>
            <a:r>
              <a:rPr sz="2800" spc="-10" dirty="0">
                <a:latin typeface="Times New Roman"/>
                <a:cs typeface="Times New Roman"/>
              </a:rPr>
              <a:t>có sẵn </a:t>
            </a:r>
            <a:r>
              <a:rPr sz="2800" spc="-5" dirty="0">
                <a:latin typeface="Times New Roman"/>
                <a:cs typeface="Times New Roman"/>
              </a:rPr>
              <a:t>nhằm lưu trữ được nhiều tiến trình đồng  thời?</a:t>
            </a:r>
            <a:endParaRPr sz="2800">
              <a:latin typeface="Times New Roman"/>
              <a:cs typeface="Times New Roman"/>
            </a:endParaRPr>
          </a:p>
          <a:p>
            <a:pPr marL="355600" marR="600075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Chia sẻ </a:t>
            </a:r>
            <a:r>
              <a:rPr sz="2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thông tin</a:t>
            </a:r>
            <a:r>
              <a:rPr sz="2800" dirty="0">
                <a:latin typeface="Times New Roman"/>
                <a:cs typeface="Times New Roman"/>
              </a:rPr>
              <a:t>: </a:t>
            </a:r>
            <a:r>
              <a:rPr sz="2800" spc="-5" dirty="0">
                <a:latin typeface="Times New Roman"/>
                <a:cs typeface="Times New Roman"/>
              </a:rPr>
              <a:t>làm thế nào để </a:t>
            </a:r>
            <a:r>
              <a:rPr sz="2800" spc="-10" dirty="0">
                <a:latin typeface="Times New Roman"/>
                <a:cs typeface="Times New Roman"/>
              </a:rPr>
              <a:t>cho </a:t>
            </a:r>
            <a:r>
              <a:rPr sz="2800" spc="-5" dirty="0">
                <a:latin typeface="Times New Roman"/>
                <a:cs typeface="Times New Roman"/>
              </a:rPr>
              <a:t>phép hai tiến  trình có thể chia sẻ </a:t>
            </a:r>
            <a:r>
              <a:rPr sz="2800" dirty="0">
                <a:latin typeface="Times New Roman"/>
                <a:cs typeface="Times New Roman"/>
              </a:rPr>
              <a:t>thông </a:t>
            </a:r>
            <a:r>
              <a:rPr sz="2800" spc="-5" dirty="0">
                <a:latin typeface="Times New Roman"/>
                <a:cs typeface="Times New Roman"/>
              </a:rPr>
              <a:t>tin </a:t>
            </a:r>
            <a:r>
              <a:rPr sz="2800" dirty="0">
                <a:latin typeface="Times New Roman"/>
                <a:cs typeface="Times New Roman"/>
              </a:rPr>
              <a:t>trong </a:t>
            </a:r>
            <a:r>
              <a:rPr sz="2800" spc="-5" dirty="0">
                <a:latin typeface="Times New Roman"/>
                <a:cs typeface="Times New Roman"/>
              </a:rPr>
              <a:t>bộ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nhớ?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Bảo 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vệ</a:t>
            </a:r>
            <a:r>
              <a:rPr sz="2800" spc="-5" dirty="0">
                <a:latin typeface="Times New Roman"/>
                <a:cs typeface="Times New Roman"/>
              </a:rPr>
              <a:t>: làm </a:t>
            </a:r>
            <a:r>
              <a:rPr sz="2800" dirty="0">
                <a:latin typeface="Times New Roman"/>
                <a:cs typeface="Times New Roman"/>
              </a:rPr>
              <a:t>thế </a:t>
            </a:r>
            <a:r>
              <a:rPr sz="2800" spc="-5" dirty="0">
                <a:latin typeface="Times New Roman"/>
                <a:cs typeface="Times New Roman"/>
              </a:rPr>
              <a:t>nào </a:t>
            </a:r>
            <a:r>
              <a:rPr sz="2800" dirty="0">
                <a:latin typeface="Times New Roman"/>
                <a:cs typeface="Times New Roman"/>
              </a:rPr>
              <a:t>để </a:t>
            </a:r>
            <a:r>
              <a:rPr sz="2800" spc="-5" dirty="0">
                <a:latin typeface="Times New Roman"/>
                <a:cs typeface="Times New Roman"/>
              </a:rPr>
              <a:t>ngăn chặn </a:t>
            </a:r>
            <a:r>
              <a:rPr sz="2800" spc="-10" dirty="0">
                <a:latin typeface="Times New Roman"/>
                <a:cs typeface="Times New Roman"/>
              </a:rPr>
              <a:t>các </a:t>
            </a:r>
            <a:r>
              <a:rPr sz="2800" spc="-5" dirty="0">
                <a:latin typeface="Times New Roman"/>
                <a:cs typeface="Times New Roman"/>
              </a:rPr>
              <a:t>tiến trình xâm  phạm đến </a:t>
            </a:r>
            <a:r>
              <a:rPr sz="2800" dirty="0">
                <a:latin typeface="Times New Roman"/>
                <a:cs typeface="Times New Roman"/>
              </a:rPr>
              <a:t>vùng </a:t>
            </a:r>
            <a:r>
              <a:rPr sz="2800" spc="-5" dirty="0">
                <a:latin typeface="Times New Roman"/>
                <a:cs typeface="Times New Roman"/>
              </a:rPr>
              <a:t>nhớ được cấp phát cho tiến trình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khác?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380" y="291211"/>
            <a:ext cx="53308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Kiến </a:t>
            </a: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trúc phân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đoạn</a:t>
            </a:r>
            <a:r>
              <a:rPr i="0" spc="5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(tt)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20166"/>
            <a:ext cx="7322820" cy="528447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8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Tái định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vị.</a:t>
            </a:r>
            <a:endParaRPr sz="32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8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Động (dynamic </a:t>
            </a:r>
            <a:r>
              <a:rPr sz="2800" dirty="0">
                <a:latin typeface="Times New Roman"/>
                <a:cs typeface="Times New Roman"/>
              </a:rPr>
              <a:t>partition)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Thông qua bảng phân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đoạn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Chia</a:t>
            </a:r>
            <a:r>
              <a:rPr sz="3200" spc="-5" dirty="0">
                <a:latin typeface="Times New Roman"/>
                <a:cs typeface="Times New Roman"/>
              </a:rPr>
              <a:t> sẻ.</a:t>
            </a:r>
            <a:endParaRPr sz="3200">
              <a:latin typeface="Times New Roman"/>
              <a:cs typeface="Times New Roman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68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Có thể chia sẻ </a:t>
            </a:r>
            <a:r>
              <a:rPr sz="2800" spc="-10" dirty="0">
                <a:latin typeface="Times New Roman"/>
                <a:cs typeface="Times New Roman"/>
              </a:rPr>
              <a:t>các </a:t>
            </a:r>
            <a:r>
              <a:rPr sz="2800" spc="-5" dirty="0">
                <a:latin typeface="Times New Roman"/>
                <a:cs typeface="Times New Roman"/>
              </a:rPr>
              <a:t>phân đoạn giữa </a:t>
            </a:r>
            <a:r>
              <a:rPr sz="2800" spc="-10" dirty="0">
                <a:latin typeface="Times New Roman"/>
                <a:cs typeface="Times New Roman"/>
              </a:rPr>
              <a:t>các </a:t>
            </a:r>
            <a:r>
              <a:rPr sz="2800" spc="-5" dirty="0">
                <a:latin typeface="Times New Roman"/>
                <a:cs typeface="Times New Roman"/>
              </a:rPr>
              <a:t>chương  trình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Sử </a:t>
            </a:r>
            <a:r>
              <a:rPr sz="2800" dirty="0">
                <a:latin typeface="Times New Roman"/>
                <a:cs typeface="Times New Roman"/>
              </a:rPr>
              <a:t>dụng </a:t>
            </a:r>
            <a:r>
              <a:rPr sz="2800" spc="-5" dirty="0">
                <a:latin typeface="Times New Roman"/>
                <a:cs typeface="Times New Roman"/>
              </a:rPr>
              <a:t>chung chỉ số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segment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Cấp phát.</a:t>
            </a:r>
            <a:endParaRPr sz="32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first fit/best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fit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Có hiện tượng </a:t>
            </a:r>
            <a:r>
              <a:rPr sz="2800" dirty="0">
                <a:latin typeface="Times New Roman"/>
                <a:cs typeface="Times New Roman"/>
              </a:rPr>
              <a:t>phân </a:t>
            </a:r>
            <a:r>
              <a:rPr sz="2800" spc="-10" dirty="0">
                <a:latin typeface="Times New Roman"/>
                <a:cs typeface="Times New Roman"/>
              </a:rPr>
              <a:t>mảnh </a:t>
            </a:r>
            <a:r>
              <a:rPr sz="2800" dirty="0">
                <a:latin typeface="Times New Roman"/>
                <a:cs typeface="Times New Roman"/>
              </a:rPr>
              <a:t>ngoại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vi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552" y="291211"/>
            <a:ext cx="41065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Chuyển đổi địa</a:t>
            </a:r>
            <a:r>
              <a:rPr i="0" spc="25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chỉ</a:t>
            </a:r>
          </a:p>
        </p:txBody>
      </p:sp>
      <p:sp>
        <p:nvSpPr>
          <p:cNvPr id="3" name="object 3"/>
          <p:cNvSpPr/>
          <p:nvPr/>
        </p:nvSpPr>
        <p:spPr>
          <a:xfrm>
            <a:off x="1447800" y="1219198"/>
            <a:ext cx="6096000" cy="5527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380" y="291211"/>
            <a:ext cx="53308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Kiến </a:t>
            </a: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trúc phân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đoạn</a:t>
            </a:r>
            <a:r>
              <a:rPr i="0" spc="5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(tt)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20166"/>
            <a:ext cx="7981315" cy="249237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8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Bảo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vệ</a:t>
            </a:r>
            <a:endParaRPr sz="3200">
              <a:latin typeface="Times New Roman"/>
              <a:cs typeface="Times New Roman"/>
            </a:endParaRPr>
          </a:p>
          <a:p>
            <a:pPr marL="756285" marR="5080" lvl="1" indent="-286385">
              <a:lnSpc>
                <a:spcPct val="100400"/>
              </a:lnSpc>
              <a:spcBef>
                <a:spcPts val="665"/>
              </a:spcBef>
              <a:buChar char="–"/>
              <a:tabLst>
                <a:tab pos="756920" algn="l"/>
              </a:tabLst>
            </a:pPr>
            <a:r>
              <a:rPr sz="2800" spc="-10" dirty="0">
                <a:latin typeface="Times New Roman"/>
                <a:cs typeface="Times New Roman"/>
              </a:rPr>
              <a:t>Mỗi </a:t>
            </a:r>
            <a:r>
              <a:rPr sz="2800" spc="-5" dirty="0">
                <a:latin typeface="Times New Roman"/>
                <a:cs typeface="Times New Roman"/>
              </a:rPr>
              <a:t>entry thêm </a:t>
            </a:r>
            <a:r>
              <a:rPr sz="2800" spc="-10" dirty="0">
                <a:latin typeface="Times New Roman"/>
                <a:cs typeface="Times New Roman"/>
              </a:rPr>
              <a:t>một </a:t>
            </a:r>
            <a:r>
              <a:rPr sz="2800" dirty="0">
                <a:latin typeface="Times New Roman"/>
                <a:cs typeface="Times New Roman"/>
              </a:rPr>
              <a:t>bit </a:t>
            </a:r>
            <a:r>
              <a:rPr sz="2800" spc="-5" dirty="0">
                <a:latin typeface="Times New Roman"/>
                <a:cs typeface="Times New Roman"/>
              </a:rPr>
              <a:t>“valid </a:t>
            </a:r>
            <a:r>
              <a:rPr sz="2800" dirty="0">
                <a:latin typeface="Times New Roman"/>
                <a:cs typeface="Times New Roman"/>
              </a:rPr>
              <a:t>bit”. </a:t>
            </a:r>
            <a:r>
              <a:rPr sz="2800" spc="-10" dirty="0">
                <a:latin typeface="Times New Roman"/>
                <a:cs typeface="Times New Roman"/>
              </a:rPr>
              <a:t>Nếu </a:t>
            </a:r>
            <a:r>
              <a:rPr sz="2800" spc="-5" dirty="0">
                <a:latin typeface="Times New Roman"/>
                <a:cs typeface="Times New Roman"/>
              </a:rPr>
              <a:t>valid </a:t>
            </a:r>
            <a:r>
              <a:rPr sz="2800" dirty="0">
                <a:latin typeface="Times New Roman"/>
                <a:cs typeface="Times New Roman"/>
              </a:rPr>
              <a:t>bit </a:t>
            </a:r>
            <a:r>
              <a:rPr sz="2800" spc="-5" dirty="0">
                <a:latin typeface="Times New Roman"/>
                <a:cs typeface="Times New Roman"/>
              </a:rPr>
              <a:t>=  0 </a:t>
            </a:r>
            <a:r>
              <a:rPr sz="2800" spc="-5" dirty="0">
                <a:latin typeface="Symbol"/>
                <a:cs typeface="Symbol"/>
              </a:rPr>
              <a:t>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truy </a:t>
            </a:r>
            <a:r>
              <a:rPr sz="2800" spc="-10" dirty="0">
                <a:latin typeface="Times New Roman"/>
                <a:cs typeface="Times New Roman"/>
              </a:rPr>
              <a:t>cập </a:t>
            </a:r>
            <a:r>
              <a:rPr sz="2800" spc="-5" dirty="0">
                <a:latin typeface="Times New Roman"/>
                <a:cs typeface="Times New Roman"/>
              </a:rPr>
              <a:t>phân đoạn </a:t>
            </a:r>
            <a:r>
              <a:rPr sz="2800" dirty="0">
                <a:latin typeface="Times New Roman"/>
                <a:cs typeface="Times New Roman"/>
              </a:rPr>
              <a:t>không </a:t>
            </a:r>
            <a:r>
              <a:rPr sz="2800" spc="-5" dirty="0">
                <a:latin typeface="Times New Roman"/>
                <a:cs typeface="Times New Roman"/>
              </a:rPr>
              <a:t>hợp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lệ</a:t>
            </a:r>
            <a:endParaRPr sz="2800">
              <a:latin typeface="Times New Roman"/>
              <a:cs typeface="Times New Roman"/>
            </a:endParaRPr>
          </a:p>
          <a:p>
            <a:pPr marL="756285" marR="1913255" lvl="1" indent="-286385">
              <a:lnSpc>
                <a:spcPct val="100000"/>
              </a:lnSpc>
              <a:spcBef>
                <a:spcPts val="66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Hỗ trợ phân </a:t>
            </a:r>
            <a:r>
              <a:rPr sz="2800" dirty="0">
                <a:latin typeface="Times New Roman"/>
                <a:cs typeface="Times New Roman"/>
              </a:rPr>
              <a:t>quyền </a:t>
            </a:r>
            <a:r>
              <a:rPr sz="2800" spc="-5" dirty="0">
                <a:latin typeface="Times New Roman"/>
                <a:cs typeface="Times New Roman"/>
              </a:rPr>
              <a:t>theo từng thao tác  read/write/execute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2495" y="92961"/>
            <a:ext cx="6388608" cy="67650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5182" y="291211"/>
            <a:ext cx="73901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Kết </a:t>
            </a: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hợp phân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trang </a:t>
            </a:r>
            <a:r>
              <a:rPr i="0" dirty="0">
                <a:solidFill>
                  <a:srgbClr val="252599"/>
                </a:solidFill>
                <a:latin typeface="Times New Roman"/>
                <a:cs typeface="Times New Roman"/>
              </a:rPr>
              <a:t>và </a:t>
            </a: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phân</a:t>
            </a:r>
            <a:r>
              <a:rPr i="0" spc="20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đoạn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29266"/>
            <a:ext cx="8037195" cy="449389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19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Times New Roman"/>
                <a:cs typeface="Times New Roman"/>
              </a:rPr>
              <a:t>Ý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tưởng: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20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spc="-5" dirty="0">
                <a:latin typeface="Times New Roman"/>
                <a:cs typeface="Times New Roman"/>
              </a:rPr>
              <a:t>Phân </a:t>
            </a:r>
            <a:r>
              <a:rPr sz="2400" dirty="0">
                <a:latin typeface="Times New Roman"/>
                <a:cs typeface="Times New Roman"/>
              </a:rPr>
              <a:t>trang trong </a:t>
            </a:r>
            <a:r>
              <a:rPr sz="2400" spc="-10" dirty="0">
                <a:latin typeface="Times New Roman"/>
                <a:cs typeface="Times New Roman"/>
              </a:rPr>
              <a:t>mỗi </a:t>
            </a:r>
            <a:r>
              <a:rPr sz="2400" dirty="0">
                <a:latin typeface="Times New Roman"/>
                <a:cs typeface="Times New Roman"/>
              </a:rPr>
              <a:t>phân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đoạn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00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Bộ nhớ = nhiều phân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đoạn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00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spc="-5" dirty="0">
                <a:latin typeface="Times New Roman"/>
                <a:cs typeface="Times New Roman"/>
              </a:rPr>
              <a:t>Phân </a:t>
            </a:r>
            <a:r>
              <a:rPr sz="2400" dirty="0">
                <a:latin typeface="Times New Roman"/>
                <a:cs typeface="Times New Roman"/>
              </a:rPr>
              <a:t>đoạn = nhiều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trang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Times New Roman"/>
                <a:cs typeface="Times New Roman"/>
              </a:rPr>
              <a:t>Giải </a:t>
            </a:r>
            <a:r>
              <a:rPr sz="2800" dirty="0">
                <a:latin typeface="Times New Roman"/>
                <a:cs typeface="Times New Roman"/>
              </a:rPr>
              <a:t>quyết tình </a:t>
            </a:r>
            <a:r>
              <a:rPr sz="2800" spc="-5" dirty="0">
                <a:latin typeface="Times New Roman"/>
                <a:cs typeface="Times New Roman"/>
              </a:rPr>
              <a:t>trạng phân </a:t>
            </a:r>
            <a:r>
              <a:rPr sz="2800" spc="-10" dirty="0">
                <a:latin typeface="Times New Roman"/>
                <a:cs typeface="Times New Roman"/>
              </a:rPr>
              <a:t>mảnh </a:t>
            </a:r>
            <a:r>
              <a:rPr sz="2800" dirty="0">
                <a:latin typeface="Times New Roman"/>
                <a:cs typeface="Times New Roman"/>
              </a:rPr>
              <a:t>ngoại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vi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Times New Roman"/>
                <a:cs typeface="Times New Roman"/>
              </a:rPr>
              <a:t>Mỗi </a:t>
            </a:r>
            <a:r>
              <a:rPr sz="2800" spc="-5" dirty="0">
                <a:latin typeface="Times New Roman"/>
                <a:cs typeface="Times New Roman"/>
              </a:rPr>
              <a:t>phần tử </a:t>
            </a:r>
            <a:r>
              <a:rPr sz="2800" spc="-10" dirty="0">
                <a:latin typeface="Times New Roman"/>
                <a:cs typeface="Times New Roman"/>
              </a:rPr>
              <a:t>của </a:t>
            </a:r>
            <a:r>
              <a:rPr sz="2800" spc="-5" dirty="0">
                <a:latin typeface="Times New Roman"/>
                <a:cs typeface="Times New Roman"/>
              </a:rPr>
              <a:t>bảng phân đoạn gồm hai thành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phần:</a:t>
            </a:r>
            <a:endParaRPr sz="2800">
              <a:latin typeface="Times New Roman"/>
              <a:cs typeface="Times New Roman"/>
            </a:endParaRPr>
          </a:p>
          <a:p>
            <a:pPr marL="756285" marR="808355" lvl="1" indent="-286385">
              <a:lnSpc>
                <a:spcPct val="100000"/>
              </a:lnSpc>
              <a:spcBef>
                <a:spcPts val="615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Thanh ghi giới hạn </a:t>
            </a:r>
            <a:r>
              <a:rPr sz="2400" spc="-5" dirty="0">
                <a:latin typeface="Times New Roman"/>
                <a:cs typeface="Times New Roman"/>
              </a:rPr>
              <a:t>(limit): </a:t>
            </a:r>
            <a:r>
              <a:rPr sz="2400" dirty="0">
                <a:latin typeface="Times New Roman"/>
                <a:cs typeface="Times New Roman"/>
              </a:rPr>
              <a:t>kích thước của phân</a:t>
            </a:r>
            <a:r>
              <a:rPr sz="2400" spc="-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đoạn  (giống với phân đoạn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thuần)</a:t>
            </a:r>
            <a:endParaRPr sz="2400">
              <a:latin typeface="Times New Roman"/>
              <a:cs typeface="Times New Roman"/>
            </a:endParaRPr>
          </a:p>
          <a:p>
            <a:pPr marL="756285" marR="466090" lvl="1" indent="-286385">
              <a:lnSpc>
                <a:spcPct val="100000"/>
              </a:lnSpc>
              <a:spcBef>
                <a:spcPts val="605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Thanh ghi cơ </a:t>
            </a:r>
            <a:r>
              <a:rPr sz="2400" spc="-5" dirty="0">
                <a:latin typeface="Times New Roman"/>
                <a:cs typeface="Times New Roman"/>
              </a:rPr>
              <a:t>sở (base): </a:t>
            </a:r>
            <a:r>
              <a:rPr sz="2400" dirty="0">
                <a:latin typeface="Times New Roman"/>
                <a:cs typeface="Times New Roman"/>
              </a:rPr>
              <a:t>chứa địa chỉ của bảng trang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của  phân đoạn đó (khác với phân đoạn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thuần)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552" y="291211"/>
            <a:ext cx="410717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10" dirty="0">
                <a:solidFill>
                  <a:srgbClr val="252599"/>
                </a:solidFill>
                <a:latin typeface="Times New Roman"/>
                <a:cs typeface="Times New Roman"/>
              </a:rPr>
              <a:t>Chuyển đổi địa</a:t>
            </a:r>
            <a:r>
              <a:rPr i="0" spc="25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i="0" spc="-5" dirty="0">
                <a:solidFill>
                  <a:srgbClr val="252599"/>
                </a:solidFill>
                <a:latin typeface="Times New Roman"/>
                <a:cs typeface="Times New Roman"/>
              </a:rPr>
              <a:t>chỉ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20333"/>
            <a:ext cx="7769859" cy="351027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Mỗi địa chỉ logic là một bộ ba: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&lt;</a:t>
            </a:r>
            <a:r>
              <a:rPr sz="3200" b="1" i="1" dirty="0">
                <a:latin typeface="Times New Roman"/>
                <a:cs typeface="Times New Roman"/>
              </a:rPr>
              <a:t>s,p,d</a:t>
            </a:r>
            <a:r>
              <a:rPr sz="3200" i="1" dirty="0">
                <a:latin typeface="Times New Roman"/>
                <a:cs typeface="Times New Roman"/>
              </a:rPr>
              <a:t>&gt;</a:t>
            </a:r>
            <a:endParaRPr sz="3200">
              <a:latin typeface="Times New Roman"/>
              <a:cs typeface="Times New Roman"/>
            </a:endParaRPr>
          </a:p>
          <a:p>
            <a:pPr marL="756285" marR="146050" lvl="1" indent="-286385">
              <a:lnSpc>
                <a:spcPts val="3020"/>
              </a:lnSpc>
              <a:spcBef>
                <a:spcPts val="73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i="1" spc="-5" dirty="0">
                <a:latin typeface="Times New Roman"/>
                <a:cs typeface="Times New Roman"/>
              </a:rPr>
              <a:t>số hiệu phân đoạn (s)</a:t>
            </a:r>
            <a:r>
              <a:rPr sz="2800" spc="-5" dirty="0">
                <a:latin typeface="Times New Roman"/>
                <a:cs typeface="Times New Roman"/>
              </a:rPr>
              <a:t>: sử dụng như </a:t>
            </a:r>
            <a:r>
              <a:rPr sz="2800" spc="-10" dirty="0">
                <a:latin typeface="Times New Roman"/>
                <a:cs typeface="Times New Roman"/>
              </a:rPr>
              <a:t>chỉ mục </a:t>
            </a:r>
            <a:r>
              <a:rPr sz="2800" spc="-5" dirty="0">
                <a:latin typeface="Times New Roman"/>
                <a:cs typeface="Times New Roman"/>
              </a:rPr>
              <a:t>đến  phần tử tương ứng </a:t>
            </a:r>
            <a:r>
              <a:rPr sz="2800" dirty="0">
                <a:latin typeface="Times New Roman"/>
                <a:cs typeface="Times New Roman"/>
              </a:rPr>
              <a:t>trong </a:t>
            </a:r>
            <a:r>
              <a:rPr sz="2800" spc="-5" dirty="0">
                <a:latin typeface="Times New Roman"/>
                <a:cs typeface="Times New Roman"/>
              </a:rPr>
              <a:t>bảng phân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đoạn.</a:t>
            </a:r>
            <a:endParaRPr sz="2800">
              <a:latin typeface="Times New Roman"/>
              <a:cs typeface="Times New Roman"/>
            </a:endParaRPr>
          </a:p>
          <a:p>
            <a:pPr marL="756285" marR="69850" lvl="1" indent="-286385">
              <a:lnSpc>
                <a:spcPts val="3020"/>
              </a:lnSpc>
              <a:spcBef>
                <a:spcPts val="68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i="1" spc="-5" dirty="0">
                <a:latin typeface="Times New Roman"/>
                <a:cs typeface="Times New Roman"/>
              </a:rPr>
              <a:t>số hiệu </a:t>
            </a:r>
            <a:r>
              <a:rPr sz="2800" i="1" dirty="0">
                <a:latin typeface="Times New Roman"/>
                <a:cs typeface="Times New Roman"/>
              </a:rPr>
              <a:t>trang </a:t>
            </a:r>
            <a:r>
              <a:rPr sz="2800" i="1" spc="-5" dirty="0">
                <a:latin typeface="Times New Roman"/>
                <a:cs typeface="Times New Roman"/>
              </a:rPr>
              <a:t>(p)</a:t>
            </a:r>
            <a:r>
              <a:rPr sz="2800" spc="-5" dirty="0">
                <a:latin typeface="Times New Roman"/>
                <a:cs typeface="Times New Roman"/>
              </a:rPr>
              <a:t>: sử dụng như </a:t>
            </a:r>
            <a:r>
              <a:rPr sz="2800" spc="-10" dirty="0">
                <a:latin typeface="Times New Roman"/>
                <a:cs typeface="Times New Roman"/>
              </a:rPr>
              <a:t>chỉ mục </a:t>
            </a:r>
            <a:r>
              <a:rPr sz="2800" spc="-5" dirty="0">
                <a:latin typeface="Times New Roman"/>
                <a:cs typeface="Times New Roman"/>
              </a:rPr>
              <a:t>đến phần  tử tương ứng </a:t>
            </a:r>
            <a:r>
              <a:rPr sz="2800" dirty="0">
                <a:latin typeface="Times New Roman"/>
                <a:cs typeface="Times New Roman"/>
              </a:rPr>
              <a:t>trong </a:t>
            </a:r>
            <a:r>
              <a:rPr sz="2800" spc="-5" dirty="0">
                <a:latin typeface="Times New Roman"/>
                <a:cs typeface="Times New Roman"/>
              </a:rPr>
              <a:t>bảng trang của phân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đoạn.</a:t>
            </a:r>
            <a:endParaRPr sz="2800">
              <a:latin typeface="Times New Roman"/>
              <a:cs typeface="Times New Roman"/>
            </a:endParaRPr>
          </a:p>
          <a:p>
            <a:pPr marL="756285" marR="5080" lvl="1" indent="-286385" algn="just">
              <a:lnSpc>
                <a:spcPts val="3020"/>
              </a:lnSpc>
              <a:spcBef>
                <a:spcPts val="68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i="1" dirty="0">
                <a:latin typeface="Times New Roman"/>
                <a:cs typeface="Times New Roman"/>
              </a:rPr>
              <a:t>địa </a:t>
            </a:r>
            <a:r>
              <a:rPr sz="2800" i="1" spc="-5" dirty="0">
                <a:latin typeface="Times New Roman"/>
                <a:cs typeface="Times New Roman"/>
              </a:rPr>
              <a:t>chỉ tương </a:t>
            </a:r>
            <a:r>
              <a:rPr sz="2800" i="1" dirty="0">
                <a:latin typeface="Times New Roman"/>
                <a:cs typeface="Times New Roman"/>
              </a:rPr>
              <a:t>đối trong trang </a:t>
            </a:r>
            <a:r>
              <a:rPr sz="2800" i="1" spc="-10" dirty="0">
                <a:latin typeface="Times New Roman"/>
                <a:cs typeface="Times New Roman"/>
              </a:rPr>
              <a:t>(d): kết </a:t>
            </a:r>
            <a:r>
              <a:rPr sz="2800" i="1" spc="-5" dirty="0">
                <a:latin typeface="Times New Roman"/>
                <a:cs typeface="Times New Roman"/>
              </a:rPr>
              <a:t>hợp </a:t>
            </a:r>
            <a:r>
              <a:rPr sz="2800" i="1" spc="-10" dirty="0">
                <a:latin typeface="Times New Roman"/>
                <a:cs typeface="Times New Roman"/>
              </a:rPr>
              <a:t>với </a:t>
            </a:r>
            <a:r>
              <a:rPr sz="2800" i="1" dirty="0">
                <a:latin typeface="Times New Roman"/>
                <a:cs typeface="Times New Roman"/>
              </a:rPr>
              <a:t>địa  </a:t>
            </a:r>
            <a:r>
              <a:rPr sz="2800" i="1" spc="-5" dirty="0">
                <a:latin typeface="Times New Roman"/>
                <a:cs typeface="Times New Roman"/>
              </a:rPr>
              <a:t>chỉ </a:t>
            </a:r>
            <a:r>
              <a:rPr sz="2800" i="1" dirty="0">
                <a:latin typeface="Times New Roman"/>
                <a:cs typeface="Times New Roman"/>
              </a:rPr>
              <a:t>bắt </a:t>
            </a:r>
            <a:r>
              <a:rPr sz="2800" i="1" spc="-5" dirty="0">
                <a:latin typeface="Times New Roman"/>
                <a:cs typeface="Times New Roman"/>
              </a:rPr>
              <a:t>đầu của </a:t>
            </a:r>
            <a:r>
              <a:rPr sz="2800" i="1" dirty="0">
                <a:latin typeface="Times New Roman"/>
                <a:cs typeface="Times New Roman"/>
              </a:rPr>
              <a:t>trang </a:t>
            </a:r>
            <a:r>
              <a:rPr sz="2800" i="1" spc="-5" dirty="0">
                <a:latin typeface="Times New Roman"/>
                <a:cs typeface="Times New Roman"/>
              </a:rPr>
              <a:t>để tạo ra địa </a:t>
            </a:r>
            <a:r>
              <a:rPr sz="2800" spc="-5" dirty="0">
                <a:latin typeface="Times New Roman"/>
                <a:cs typeface="Times New Roman"/>
              </a:rPr>
              <a:t>chỉ </a:t>
            </a:r>
            <a:r>
              <a:rPr sz="2800" dirty="0">
                <a:latin typeface="Times New Roman"/>
                <a:cs typeface="Times New Roman"/>
              </a:rPr>
              <a:t>vật </a:t>
            </a:r>
            <a:r>
              <a:rPr sz="2800" spc="-5" dirty="0">
                <a:latin typeface="Times New Roman"/>
                <a:cs typeface="Times New Roman"/>
              </a:rPr>
              <a:t>lý </a:t>
            </a:r>
            <a:r>
              <a:rPr sz="2800" spc="-15" dirty="0">
                <a:latin typeface="Times New Roman"/>
                <a:cs typeface="Times New Roman"/>
              </a:rPr>
              <a:t>mà  </a:t>
            </a:r>
            <a:r>
              <a:rPr sz="2800" spc="-5" dirty="0">
                <a:latin typeface="Times New Roman"/>
                <a:cs typeface="Times New Roman"/>
              </a:rPr>
              <a:t>trình quản lý bộ nhớ sử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dụng.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1964" y="5727293"/>
            <a:ext cx="166306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ahoma"/>
                <a:cs typeface="Tahoma"/>
              </a:rPr>
              <a:t>không </a:t>
            </a:r>
            <a:r>
              <a:rPr sz="1600" spc="-5" dirty="0">
                <a:latin typeface="Tahoma"/>
                <a:cs typeface="Tahoma"/>
              </a:rPr>
              <a:t>gian </a:t>
            </a:r>
            <a:r>
              <a:rPr sz="1600" spc="-409" dirty="0">
                <a:latin typeface="Tahoma"/>
                <a:cs typeface="Tahoma"/>
              </a:rPr>
              <a:t>địa</a:t>
            </a:r>
            <a:r>
              <a:rPr sz="1600" spc="-390" dirty="0">
                <a:latin typeface="Tahoma"/>
                <a:cs typeface="Tahoma"/>
              </a:rPr>
              <a:t> </a:t>
            </a:r>
            <a:r>
              <a:rPr sz="1600" spc="-420" dirty="0">
                <a:latin typeface="Tahoma"/>
                <a:cs typeface="Tahoma"/>
              </a:rPr>
              <a:t>chỉ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5904" y="405384"/>
            <a:ext cx="4692396" cy="5308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5904" y="405384"/>
            <a:ext cx="4692650" cy="5308600"/>
          </a:xfrm>
          <a:custGeom>
            <a:avLst/>
            <a:gdLst/>
            <a:ahLst/>
            <a:cxnLst/>
            <a:rect l="l" t="t" r="r" b="b"/>
            <a:pathLst>
              <a:path w="4692650" h="5308600">
                <a:moveTo>
                  <a:pt x="0" y="1636902"/>
                </a:moveTo>
                <a:lnTo>
                  <a:pt x="697" y="1588642"/>
                </a:lnTo>
                <a:lnTo>
                  <a:pt x="2778" y="1540727"/>
                </a:lnTo>
                <a:lnTo>
                  <a:pt x="6223" y="1493178"/>
                </a:lnTo>
                <a:lnTo>
                  <a:pt x="11013" y="1446014"/>
                </a:lnTo>
                <a:lnTo>
                  <a:pt x="17128" y="1399255"/>
                </a:lnTo>
                <a:lnTo>
                  <a:pt x="24549" y="1352918"/>
                </a:lnTo>
                <a:lnTo>
                  <a:pt x="33258" y="1307024"/>
                </a:lnTo>
                <a:lnTo>
                  <a:pt x="43234" y="1261592"/>
                </a:lnTo>
                <a:lnTo>
                  <a:pt x="54459" y="1216640"/>
                </a:lnTo>
                <a:lnTo>
                  <a:pt x="66913" y="1172189"/>
                </a:lnTo>
                <a:lnTo>
                  <a:pt x="80578" y="1128256"/>
                </a:lnTo>
                <a:lnTo>
                  <a:pt x="95434" y="1084863"/>
                </a:lnTo>
                <a:lnTo>
                  <a:pt x="111462" y="1042027"/>
                </a:lnTo>
                <a:lnTo>
                  <a:pt x="128643" y="999767"/>
                </a:lnTo>
                <a:lnTo>
                  <a:pt x="146957" y="958104"/>
                </a:lnTo>
                <a:lnTo>
                  <a:pt x="166385" y="917056"/>
                </a:lnTo>
                <a:lnTo>
                  <a:pt x="186909" y="876643"/>
                </a:lnTo>
                <a:lnTo>
                  <a:pt x="208508" y="836883"/>
                </a:lnTo>
                <a:lnTo>
                  <a:pt x="231164" y="797796"/>
                </a:lnTo>
                <a:lnTo>
                  <a:pt x="254858" y="759401"/>
                </a:lnTo>
                <a:lnTo>
                  <a:pt x="279570" y="721717"/>
                </a:lnTo>
                <a:lnTo>
                  <a:pt x="305281" y="684763"/>
                </a:lnTo>
                <a:lnTo>
                  <a:pt x="331973" y="648559"/>
                </a:lnTo>
                <a:lnTo>
                  <a:pt x="359625" y="613124"/>
                </a:lnTo>
                <a:lnTo>
                  <a:pt x="388218" y="578477"/>
                </a:lnTo>
                <a:lnTo>
                  <a:pt x="417734" y="544638"/>
                </a:lnTo>
                <a:lnTo>
                  <a:pt x="448153" y="511624"/>
                </a:lnTo>
                <a:lnTo>
                  <a:pt x="479456" y="479456"/>
                </a:lnTo>
                <a:lnTo>
                  <a:pt x="511624" y="448153"/>
                </a:lnTo>
                <a:lnTo>
                  <a:pt x="544638" y="417734"/>
                </a:lnTo>
                <a:lnTo>
                  <a:pt x="578477" y="388218"/>
                </a:lnTo>
                <a:lnTo>
                  <a:pt x="613124" y="359625"/>
                </a:lnTo>
                <a:lnTo>
                  <a:pt x="648559" y="331973"/>
                </a:lnTo>
                <a:lnTo>
                  <a:pt x="684763" y="305281"/>
                </a:lnTo>
                <a:lnTo>
                  <a:pt x="721717" y="279570"/>
                </a:lnTo>
                <a:lnTo>
                  <a:pt x="759401" y="254858"/>
                </a:lnTo>
                <a:lnTo>
                  <a:pt x="797796" y="231164"/>
                </a:lnTo>
                <a:lnTo>
                  <a:pt x="836883" y="208508"/>
                </a:lnTo>
                <a:lnTo>
                  <a:pt x="876643" y="186909"/>
                </a:lnTo>
                <a:lnTo>
                  <a:pt x="917056" y="166385"/>
                </a:lnTo>
                <a:lnTo>
                  <a:pt x="958104" y="146957"/>
                </a:lnTo>
                <a:lnTo>
                  <a:pt x="999767" y="128643"/>
                </a:lnTo>
                <a:lnTo>
                  <a:pt x="1042027" y="111462"/>
                </a:lnTo>
                <a:lnTo>
                  <a:pt x="1084863" y="95434"/>
                </a:lnTo>
                <a:lnTo>
                  <a:pt x="1128256" y="80578"/>
                </a:lnTo>
                <a:lnTo>
                  <a:pt x="1172189" y="66913"/>
                </a:lnTo>
                <a:lnTo>
                  <a:pt x="1216640" y="54459"/>
                </a:lnTo>
                <a:lnTo>
                  <a:pt x="1261592" y="43234"/>
                </a:lnTo>
                <a:lnTo>
                  <a:pt x="1307024" y="33258"/>
                </a:lnTo>
                <a:lnTo>
                  <a:pt x="1352918" y="24549"/>
                </a:lnTo>
                <a:lnTo>
                  <a:pt x="1399255" y="17128"/>
                </a:lnTo>
                <a:lnTo>
                  <a:pt x="1446014" y="11013"/>
                </a:lnTo>
                <a:lnTo>
                  <a:pt x="1493178" y="6223"/>
                </a:lnTo>
                <a:lnTo>
                  <a:pt x="1540727" y="2778"/>
                </a:lnTo>
                <a:lnTo>
                  <a:pt x="1588642" y="697"/>
                </a:lnTo>
                <a:lnTo>
                  <a:pt x="1636902" y="0"/>
                </a:lnTo>
                <a:lnTo>
                  <a:pt x="3055493" y="0"/>
                </a:lnTo>
                <a:lnTo>
                  <a:pt x="3103753" y="697"/>
                </a:lnTo>
                <a:lnTo>
                  <a:pt x="3151668" y="2778"/>
                </a:lnTo>
                <a:lnTo>
                  <a:pt x="3199217" y="6223"/>
                </a:lnTo>
                <a:lnTo>
                  <a:pt x="3246381" y="11013"/>
                </a:lnTo>
                <a:lnTo>
                  <a:pt x="3293140" y="17128"/>
                </a:lnTo>
                <a:lnTo>
                  <a:pt x="3339477" y="24549"/>
                </a:lnTo>
                <a:lnTo>
                  <a:pt x="3385371" y="33258"/>
                </a:lnTo>
                <a:lnTo>
                  <a:pt x="3430803" y="43234"/>
                </a:lnTo>
                <a:lnTo>
                  <a:pt x="3475755" y="54459"/>
                </a:lnTo>
                <a:lnTo>
                  <a:pt x="3520206" y="66913"/>
                </a:lnTo>
                <a:lnTo>
                  <a:pt x="3564139" y="80578"/>
                </a:lnTo>
                <a:lnTo>
                  <a:pt x="3607532" y="95434"/>
                </a:lnTo>
                <a:lnTo>
                  <a:pt x="3650368" y="111462"/>
                </a:lnTo>
                <a:lnTo>
                  <a:pt x="3692628" y="128643"/>
                </a:lnTo>
                <a:lnTo>
                  <a:pt x="3734291" y="146957"/>
                </a:lnTo>
                <a:lnTo>
                  <a:pt x="3775339" y="166385"/>
                </a:lnTo>
                <a:lnTo>
                  <a:pt x="3815752" y="186909"/>
                </a:lnTo>
                <a:lnTo>
                  <a:pt x="3855512" y="208508"/>
                </a:lnTo>
                <a:lnTo>
                  <a:pt x="3894599" y="231164"/>
                </a:lnTo>
                <a:lnTo>
                  <a:pt x="3932994" y="254858"/>
                </a:lnTo>
                <a:lnTo>
                  <a:pt x="3970678" y="279570"/>
                </a:lnTo>
                <a:lnTo>
                  <a:pt x="4007632" y="305281"/>
                </a:lnTo>
                <a:lnTo>
                  <a:pt x="4043836" y="331973"/>
                </a:lnTo>
                <a:lnTo>
                  <a:pt x="4079271" y="359625"/>
                </a:lnTo>
                <a:lnTo>
                  <a:pt x="4113918" y="388218"/>
                </a:lnTo>
                <a:lnTo>
                  <a:pt x="4147757" y="417734"/>
                </a:lnTo>
                <a:lnTo>
                  <a:pt x="4180771" y="448153"/>
                </a:lnTo>
                <a:lnTo>
                  <a:pt x="4212939" y="479456"/>
                </a:lnTo>
                <a:lnTo>
                  <a:pt x="4244242" y="511624"/>
                </a:lnTo>
                <a:lnTo>
                  <a:pt x="4274661" y="544638"/>
                </a:lnTo>
                <a:lnTo>
                  <a:pt x="4304177" y="578477"/>
                </a:lnTo>
                <a:lnTo>
                  <a:pt x="4332770" y="613124"/>
                </a:lnTo>
                <a:lnTo>
                  <a:pt x="4360422" y="648559"/>
                </a:lnTo>
                <a:lnTo>
                  <a:pt x="4387114" y="684763"/>
                </a:lnTo>
                <a:lnTo>
                  <a:pt x="4412825" y="721717"/>
                </a:lnTo>
                <a:lnTo>
                  <a:pt x="4437537" y="759401"/>
                </a:lnTo>
                <a:lnTo>
                  <a:pt x="4461231" y="797796"/>
                </a:lnTo>
                <a:lnTo>
                  <a:pt x="4483887" y="836883"/>
                </a:lnTo>
                <a:lnTo>
                  <a:pt x="4505486" y="876643"/>
                </a:lnTo>
                <a:lnTo>
                  <a:pt x="4526010" y="917056"/>
                </a:lnTo>
                <a:lnTo>
                  <a:pt x="4545438" y="958104"/>
                </a:lnTo>
                <a:lnTo>
                  <a:pt x="4563752" y="999767"/>
                </a:lnTo>
                <a:lnTo>
                  <a:pt x="4580933" y="1042027"/>
                </a:lnTo>
                <a:lnTo>
                  <a:pt x="4596961" y="1084863"/>
                </a:lnTo>
                <a:lnTo>
                  <a:pt x="4611817" y="1128256"/>
                </a:lnTo>
                <a:lnTo>
                  <a:pt x="4625482" y="1172189"/>
                </a:lnTo>
                <a:lnTo>
                  <a:pt x="4637936" y="1216640"/>
                </a:lnTo>
                <a:lnTo>
                  <a:pt x="4649161" y="1261592"/>
                </a:lnTo>
                <a:lnTo>
                  <a:pt x="4659137" y="1307024"/>
                </a:lnTo>
                <a:lnTo>
                  <a:pt x="4667846" y="1352918"/>
                </a:lnTo>
                <a:lnTo>
                  <a:pt x="4675267" y="1399255"/>
                </a:lnTo>
                <a:lnTo>
                  <a:pt x="4681382" y="1446014"/>
                </a:lnTo>
                <a:lnTo>
                  <a:pt x="4686172" y="1493178"/>
                </a:lnTo>
                <a:lnTo>
                  <a:pt x="4689617" y="1540727"/>
                </a:lnTo>
                <a:lnTo>
                  <a:pt x="4691698" y="1588642"/>
                </a:lnTo>
                <a:lnTo>
                  <a:pt x="4692396" y="1636902"/>
                </a:lnTo>
                <a:lnTo>
                  <a:pt x="4692396" y="3671189"/>
                </a:lnTo>
                <a:lnTo>
                  <a:pt x="4691698" y="3719449"/>
                </a:lnTo>
                <a:lnTo>
                  <a:pt x="4689617" y="3767364"/>
                </a:lnTo>
                <a:lnTo>
                  <a:pt x="4686172" y="3814913"/>
                </a:lnTo>
                <a:lnTo>
                  <a:pt x="4681382" y="3862077"/>
                </a:lnTo>
                <a:lnTo>
                  <a:pt x="4675267" y="3908836"/>
                </a:lnTo>
                <a:lnTo>
                  <a:pt x="4667846" y="3955173"/>
                </a:lnTo>
                <a:lnTo>
                  <a:pt x="4659137" y="4001067"/>
                </a:lnTo>
                <a:lnTo>
                  <a:pt x="4649161" y="4046499"/>
                </a:lnTo>
                <a:lnTo>
                  <a:pt x="4637936" y="4091451"/>
                </a:lnTo>
                <a:lnTo>
                  <a:pt x="4625482" y="4135902"/>
                </a:lnTo>
                <a:lnTo>
                  <a:pt x="4611817" y="4179835"/>
                </a:lnTo>
                <a:lnTo>
                  <a:pt x="4596961" y="4223228"/>
                </a:lnTo>
                <a:lnTo>
                  <a:pt x="4580933" y="4266064"/>
                </a:lnTo>
                <a:lnTo>
                  <a:pt x="4563752" y="4308324"/>
                </a:lnTo>
                <a:lnTo>
                  <a:pt x="4545438" y="4349987"/>
                </a:lnTo>
                <a:lnTo>
                  <a:pt x="4526010" y="4391035"/>
                </a:lnTo>
                <a:lnTo>
                  <a:pt x="4505486" y="4431448"/>
                </a:lnTo>
                <a:lnTo>
                  <a:pt x="4483887" y="4471208"/>
                </a:lnTo>
                <a:lnTo>
                  <a:pt x="4461231" y="4510295"/>
                </a:lnTo>
                <a:lnTo>
                  <a:pt x="4437537" y="4548690"/>
                </a:lnTo>
                <a:lnTo>
                  <a:pt x="4412825" y="4586374"/>
                </a:lnTo>
                <a:lnTo>
                  <a:pt x="4387114" y="4623328"/>
                </a:lnTo>
                <a:lnTo>
                  <a:pt x="4360422" y="4659532"/>
                </a:lnTo>
                <a:lnTo>
                  <a:pt x="4332770" y="4694967"/>
                </a:lnTo>
                <a:lnTo>
                  <a:pt x="4304177" y="4729614"/>
                </a:lnTo>
                <a:lnTo>
                  <a:pt x="4274661" y="4763453"/>
                </a:lnTo>
                <a:lnTo>
                  <a:pt x="4244242" y="4796467"/>
                </a:lnTo>
                <a:lnTo>
                  <a:pt x="4212939" y="4828635"/>
                </a:lnTo>
                <a:lnTo>
                  <a:pt x="4180771" y="4859938"/>
                </a:lnTo>
                <a:lnTo>
                  <a:pt x="4147757" y="4890357"/>
                </a:lnTo>
                <a:lnTo>
                  <a:pt x="4113918" y="4919873"/>
                </a:lnTo>
                <a:lnTo>
                  <a:pt x="4079271" y="4948466"/>
                </a:lnTo>
                <a:lnTo>
                  <a:pt x="4043836" y="4976118"/>
                </a:lnTo>
                <a:lnTo>
                  <a:pt x="4007632" y="5002810"/>
                </a:lnTo>
                <a:lnTo>
                  <a:pt x="3970678" y="5028521"/>
                </a:lnTo>
                <a:lnTo>
                  <a:pt x="3932994" y="5053233"/>
                </a:lnTo>
                <a:lnTo>
                  <a:pt x="3894599" y="5076927"/>
                </a:lnTo>
                <a:lnTo>
                  <a:pt x="3855512" y="5099583"/>
                </a:lnTo>
                <a:lnTo>
                  <a:pt x="3815752" y="5121182"/>
                </a:lnTo>
                <a:lnTo>
                  <a:pt x="3775339" y="5141706"/>
                </a:lnTo>
                <a:lnTo>
                  <a:pt x="3734291" y="5161134"/>
                </a:lnTo>
                <a:lnTo>
                  <a:pt x="3692628" y="5179448"/>
                </a:lnTo>
                <a:lnTo>
                  <a:pt x="3650368" y="5196629"/>
                </a:lnTo>
                <a:lnTo>
                  <a:pt x="3607532" y="5212657"/>
                </a:lnTo>
                <a:lnTo>
                  <a:pt x="3564139" y="5227513"/>
                </a:lnTo>
                <a:lnTo>
                  <a:pt x="3520206" y="5241178"/>
                </a:lnTo>
                <a:lnTo>
                  <a:pt x="3475755" y="5253632"/>
                </a:lnTo>
                <a:lnTo>
                  <a:pt x="3430803" y="5264857"/>
                </a:lnTo>
                <a:lnTo>
                  <a:pt x="3385371" y="5274833"/>
                </a:lnTo>
                <a:lnTo>
                  <a:pt x="3339477" y="5283542"/>
                </a:lnTo>
                <a:lnTo>
                  <a:pt x="3293140" y="5290963"/>
                </a:lnTo>
                <a:lnTo>
                  <a:pt x="3246381" y="5297078"/>
                </a:lnTo>
                <a:lnTo>
                  <a:pt x="3199217" y="5301868"/>
                </a:lnTo>
                <a:lnTo>
                  <a:pt x="3151668" y="5305313"/>
                </a:lnTo>
                <a:lnTo>
                  <a:pt x="3103753" y="5307394"/>
                </a:lnTo>
                <a:lnTo>
                  <a:pt x="3055493" y="5308092"/>
                </a:lnTo>
                <a:lnTo>
                  <a:pt x="1636902" y="5308092"/>
                </a:lnTo>
                <a:lnTo>
                  <a:pt x="1588642" y="5307394"/>
                </a:lnTo>
                <a:lnTo>
                  <a:pt x="1540727" y="5305313"/>
                </a:lnTo>
                <a:lnTo>
                  <a:pt x="1493178" y="5301868"/>
                </a:lnTo>
                <a:lnTo>
                  <a:pt x="1446014" y="5297078"/>
                </a:lnTo>
                <a:lnTo>
                  <a:pt x="1399255" y="5290963"/>
                </a:lnTo>
                <a:lnTo>
                  <a:pt x="1352918" y="5283542"/>
                </a:lnTo>
                <a:lnTo>
                  <a:pt x="1307024" y="5274833"/>
                </a:lnTo>
                <a:lnTo>
                  <a:pt x="1261592" y="5264857"/>
                </a:lnTo>
                <a:lnTo>
                  <a:pt x="1216640" y="5253632"/>
                </a:lnTo>
                <a:lnTo>
                  <a:pt x="1172189" y="5241178"/>
                </a:lnTo>
                <a:lnTo>
                  <a:pt x="1128256" y="5227513"/>
                </a:lnTo>
                <a:lnTo>
                  <a:pt x="1084863" y="5212657"/>
                </a:lnTo>
                <a:lnTo>
                  <a:pt x="1042027" y="5196629"/>
                </a:lnTo>
                <a:lnTo>
                  <a:pt x="999767" y="5179448"/>
                </a:lnTo>
                <a:lnTo>
                  <a:pt x="958104" y="5161134"/>
                </a:lnTo>
                <a:lnTo>
                  <a:pt x="917056" y="5141706"/>
                </a:lnTo>
                <a:lnTo>
                  <a:pt x="876643" y="5121182"/>
                </a:lnTo>
                <a:lnTo>
                  <a:pt x="836883" y="5099583"/>
                </a:lnTo>
                <a:lnTo>
                  <a:pt x="797796" y="5076927"/>
                </a:lnTo>
                <a:lnTo>
                  <a:pt x="759401" y="5053233"/>
                </a:lnTo>
                <a:lnTo>
                  <a:pt x="721717" y="5028521"/>
                </a:lnTo>
                <a:lnTo>
                  <a:pt x="684763" y="5002810"/>
                </a:lnTo>
                <a:lnTo>
                  <a:pt x="648559" y="4976118"/>
                </a:lnTo>
                <a:lnTo>
                  <a:pt x="613124" y="4948466"/>
                </a:lnTo>
                <a:lnTo>
                  <a:pt x="578477" y="4919873"/>
                </a:lnTo>
                <a:lnTo>
                  <a:pt x="544638" y="4890357"/>
                </a:lnTo>
                <a:lnTo>
                  <a:pt x="511624" y="4859938"/>
                </a:lnTo>
                <a:lnTo>
                  <a:pt x="479456" y="4828635"/>
                </a:lnTo>
                <a:lnTo>
                  <a:pt x="448153" y="4796467"/>
                </a:lnTo>
                <a:lnTo>
                  <a:pt x="417734" y="4763453"/>
                </a:lnTo>
                <a:lnTo>
                  <a:pt x="388218" y="4729614"/>
                </a:lnTo>
                <a:lnTo>
                  <a:pt x="359625" y="4694967"/>
                </a:lnTo>
                <a:lnTo>
                  <a:pt x="331973" y="4659532"/>
                </a:lnTo>
                <a:lnTo>
                  <a:pt x="305281" y="4623328"/>
                </a:lnTo>
                <a:lnTo>
                  <a:pt x="279570" y="4586374"/>
                </a:lnTo>
                <a:lnTo>
                  <a:pt x="254858" y="4548690"/>
                </a:lnTo>
                <a:lnTo>
                  <a:pt x="231164" y="4510295"/>
                </a:lnTo>
                <a:lnTo>
                  <a:pt x="208508" y="4471208"/>
                </a:lnTo>
                <a:lnTo>
                  <a:pt x="186909" y="4431448"/>
                </a:lnTo>
                <a:lnTo>
                  <a:pt x="166385" y="4391035"/>
                </a:lnTo>
                <a:lnTo>
                  <a:pt x="146957" y="4349987"/>
                </a:lnTo>
                <a:lnTo>
                  <a:pt x="128643" y="4308324"/>
                </a:lnTo>
                <a:lnTo>
                  <a:pt x="111462" y="4266064"/>
                </a:lnTo>
                <a:lnTo>
                  <a:pt x="95434" y="4223228"/>
                </a:lnTo>
                <a:lnTo>
                  <a:pt x="80578" y="4179835"/>
                </a:lnTo>
                <a:lnTo>
                  <a:pt x="66913" y="4135902"/>
                </a:lnTo>
                <a:lnTo>
                  <a:pt x="54459" y="4091451"/>
                </a:lnTo>
                <a:lnTo>
                  <a:pt x="43234" y="4046499"/>
                </a:lnTo>
                <a:lnTo>
                  <a:pt x="33258" y="4001067"/>
                </a:lnTo>
                <a:lnTo>
                  <a:pt x="24549" y="3955173"/>
                </a:lnTo>
                <a:lnTo>
                  <a:pt x="17128" y="3908836"/>
                </a:lnTo>
                <a:lnTo>
                  <a:pt x="11013" y="3862077"/>
                </a:lnTo>
                <a:lnTo>
                  <a:pt x="6223" y="3814913"/>
                </a:lnTo>
                <a:lnTo>
                  <a:pt x="2778" y="3767364"/>
                </a:lnTo>
                <a:lnTo>
                  <a:pt x="697" y="3719449"/>
                </a:lnTo>
                <a:lnTo>
                  <a:pt x="0" y="3671189"/>
                </a:lnTo>
                <a:lnTo>
                  <a:pt x="0" y="163690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56788" y="1037844"/>
            <a:ext cx="1520952" cy="10256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23488" y="981455"/>
            <a:ext cx="986027" cy="673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38500" y="1019555"/>
            <a:ext cx="1506220" cy="1010919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1864"/>
              </a:lnSpc>
            </a:pPr>
            <a:r>
              <a:rPr sz="1600" spc="-5" dirty="0">
                <a:latin typeface="Times New Roman"/>
                <a:cs typeface="Times New Roman"/>
              </a:rPr>
              <a:t>stack</a:t>
            </a: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00" i="1" spc="-5" dirty="0">
                <a:latin typeface="Times New Roman"/>
                <a:cs typeface="Times New Roman"/>
              </a:rPr>
              <a:t>ngăn</a:t>
            </a:r>
            <a:r>
              <a:rPr sz="1600" i="1" spc="-2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xếp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59408" y="1021079"/>
            <a:ext cx="1752600" cy="2069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89532" y="966216"/>
            <a:ext cx="1292352" cy="673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41119" y="1002791"/>
            <a:ext cx="1737360" cy="2054860"/>
          </a:xfrm>
          <a:prstGeom prst="rect">
            <a:avLst/>
          </a:prstGeom>
          <a:solidFill>
            <a:srgbClr val="FFFFFF"/>
          </a:solidFill>
          <a:ln w="1219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6075">
              <a:lnSpc>
                <a:spcPts val="1870"/>
              </a:lnSpc>
            </a:pPr>
            <a:r>
              <a:rPr sz="1600" spc="-10" dirty="0">
                <a:latin typeface="Times New Roman"/>
                <a:cs typeface="Times New Roman"/>
              </a:rPr>
              <a:t>symbol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table</a:t>
            </a:r>
            <a:endParaRPr sz="1600">
              <a:latin typeface="Times New Roman"/>
              <a:cs typeface="Times New Roman"/>
            </a:endParaRPr>
          </a:p>
          <a:p>
            <a:pPr marL="349250">
              <a:lnSpc>
                <a:spcPct val="100000"/>
              </a:lnSpc>
            </a:pPr>
            <a:r>
              <a:rPr sz="1600" i="1" spc="-5" dirty="0">
                <a:latin typeface="Times New Roman"/>
                <a:cs typeface="Times New Roman"/>
              </a:rPr>
              <a:t>bảng ký</a:t>
            </a:r>
            <a:r>
              <a:rPr sz="1600" i="1" spc="-7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hiệu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75076" y="2196083"/>
            <a:ext cx="1839468" cy="18989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88791" y="2141220"/>
            <a:ext cx="1812036" cy="6736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56788" y="2177795"/>
            <a:ext cx="1824355" cy="1884045"/>
          </a:xfrm>
          <a:custGeom>
            <a:avLst/>
            <a:gdLst/>
            <a:ahLst/>
            <a:cxnLst/>
            <a:rect l="l" t="t" r="r" b="b"/>
            <a:pathLst>
              <a:path w="1824354" h="1884045">
                <a:moveTo>
                  <a:pt x="0" y="1883664"/>
                </a:moveTo>
                <a:lnTo>
                  <a:pt x="1824227" y="1883664"/>
                </a:lnTo>
                <a:lnTo>
                  <a:pt x="1824227" y="0"/>
                </a:lnTo>
                <a:lnTo>
                  <a:pt x="0" y="0"/>
                </a:lnTo>
                <a:lnTo>
                  <a:pt x="0" y="18836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256788" y="2177795"/>
            <a:ext cx="1824355" cy="1884045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ts val="1875"/>
              </a:lnSpc>
            </a:pPr>
            <a:r>
              <a:rPr sz="1600" spc="-15" dirty="0">
                <a:latin typeface="Times New Roman"/>
                <a:cs typeface="Times New Roman"/>
              </a:rPr>
              <a:t>main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program</a:t>
            </a: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00" i="1" spc="-5" dirty="0">
                <a:latin typeface="Times New Roman"/>
                <a:cs typeface="Times New Roman"/>
              </a:rPr>
              <a:t>chương trình</a:t>
            </a:r>
            <a:r>
              <a:rPr sz="1600" i="1" spc="-1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chính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99032" y="3393947"/>
            <a:ext cx="1748027" cy="1716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4752" y="3339084"/>
            <a:ext cx="1653539" cy="6736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80744" y="3375659"/>
            <a:ext cx="1732914" cy="1701164"/>
          </a:xfrm>
          <a:custGeom>
            <a:avLst/>
            <a:gdLst/>
            <a:ahLst/>
            <a:cxnLst/>
            <a:rect l="l" t="t" r="r" b="b"/>
            <a:pathLst>
              <a:path w="1732914" h="1701164">
                <a:moveTo>
                  <a:pt x="0" y="1700783"/>
                </a:moveTo>
                <a:lnTo>
                  <a:pt x="1732788" y="1700783"/>
                </a:lnTo>
                <a:lnTo>
                  <a:pt x="1732788" y="0"/>
                </a:lnTo>
                <a:lnTo>
                  <a:pt x="0" y="0"/>
                </a:lnTo>
                <a:lnTo>
                  <a:pt x="0" y="17007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80744" y="3375659"/>
            <a:ext cx="1732914" cy="1701164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880"/>
              </a:lnSpc>
            </a:pPr>
            <a:r>
              <a:rPr sz="1600" spc="-5" dirty="0">
                <a:latin typeface="Times New Roman"/>
                <a:cs typeface="Times New Roman"/>
              </a:rPr>
              <a:t>subroutine</a:t>
            </a: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00" i="1" spc="-5" dirty="0">
                <a:latin typeface="Times New Roman"/>
                <a:cs typeface="Times New Roman"/>
              </a:rPr>
              <a:t>chương trình</a:t>
            </a:r>
            <a:r>
              <a:rPr sz="1600" i="1" spc="-20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con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58788" y="4858258"/>
            <a:ext cx="1017269" cy="50800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65430" marR="5080" indent="-253365">
              <a:lnSpc>
                <a:spcPts val="1880"/>
              </a:lnSpc>
              <a:spcBef>
                <a:spcPts val="190"/>
              </a:spcBef>
            </a:pPr>
            <a:r>
              <a:rPr sz="1600" spc="-10" dirty="0">
                <a:latin typeface="Tahoma"/>
                <a:cs typeface="Tahoma"/>
              </a:rPr>
              <a:t>không</a:t>
            </a:r>
            <a:r>
              <a:rPr sz="1600" spc="-5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gian  </a:t>
            </a:r>
            <a:r>
              <a:rPr sz="1600" spc="-260" dirty="0">
                <a:latin typeface="Tahoma"/>
                <a:cs typeface="Tahoma"/>
              </a:rPr>
              <a:t>vật</a:t>
            </a:r>
            <a:r>
              <a:rPr sz="1600" spc="-254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lý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323076" y="2699004"/>
            <a:ext cx="1488948" cy="5303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6313932" y="550163"/>
          <a:ext cx="1489710" cy="4274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9710"/>
              </a:tblGrid>
              <a:tr h="528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378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39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37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21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321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340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4741164" y="1313688"/>
            <a:ext cx="1595755" cy="76200"/>
          </a:xfrm>
          <a:custGeom>
            <a:avLst/>
            <a:gdLst/>
            <a:ahLst/>
            <a:cxnLst/>
            <a:rect l="l" t="t" r="r" b="b"/>
            <a:pathLst>
              <a:path w="1595754" h="76200">
                <a:moveTo>
                  <a:pt x="1519427" y="0"/>
                </a:moveTo>
                <a:lnTo>
                  <a:pt x="1519427" y="76200"/>
                </a:lnTo>
                <a:lnTo>
                  <a:pt x="1582927" y="44450"/>
                </a:lnTo>
                <a:lnTo>
                  <a:pt x="1532127" y="44450"/>
                </a:lnTo>
                <a:lnTo>
                  <a:pt x="1532127" y="31750"/>
                </a:lnTo>
                <a:lnTo>
                  <a:pt x="1582927" y="31750"/>
                </a:lnTo>
                <a:lnTo>
                  <a:pt x="1519427" y="0"/>
                </a:lnTo>
                <a:close/>
              </a:path>
              <a:path w="1595754" h="76200">
                <a:moveTo>
                  <a:pt x="1519427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519427" y="44450"/>
                </a:lnTo>
                <a:lnTo>
                  <a:pt x="1519427" y="31750"/>
                </a:lnTo>
                <a:close/>
              </a:path>
              <a:path w="1595754" h="76200">
                <a:moveTo>
                  <a:pt x="1582927" y="31750"/>
                </a:moveTo>
                <a:lnTo>
                  <a:pt x="1532127" y="31750"/>
                </a:lnTo>
                <a:lnTo>
                  <a:pt x="1532127" y="44450"/>
                </a:lnTo>
                <a:lnTo>
                  <a:pt x="1582927" y="44450"/>
                </a:lnTo>
                <a:lnTo>
                  <a:pt x="1595627" y="38100"/>
                </a:lnTo>
                <a:lnTo>
                  <a:pt x="1582927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50110" y="748283"/>
            <a:ext cx="4154804" cy="228600"/>
          </a:xfrm>
          <a:custGeom>
            <a:avLst/>
            <a:gdLst/>
            <a:ahLst/>
            <a:cxnLst/>
            <a:rect l="l" t="t" r="r" b="b"/>
            <a:pathLst>
              <a:path w="4154804" h="228600">
                <a:moveTo>
                  <a:pt x="4078478" y="31750"/>
                </a:moveTo>
                <a:lnTo>
                  <a:pt x="2793" y="31750"/>
                </a:lnTo>
                <a:lnTo>
                  <a:pt x="0" y="34543"/>
                </a:lnTo>
                <a:lnTo>
                  <a:pt x="0" y="228600"/>
                </a:lnTo>
                <a:lnTo>
                  <a:pt x="12700" y="228600"/>
                </a:lnTo>
                <a:lnTo>
                  <a:pt x="12700" y="44450"/>
                </a:lnTo>
                <a:lnTo>
                  <a:pt x="6350" y="44450"/>
                </a:lnTo>
                <a:lnTo>
                  <a:pt x="12700" y="38100"/>
                </a:lnTo>
                <a:lnTo>
                  <a:pt x="4078478" y="38100"/>
                </a:lnTo>
                <a:lnTo>
                  <a:pt x="4078478" y="31750"/>
                </a:lnTo>
                <a:close/>
              </a:path>
              <a:path w="4154804" h="228600">
                <a:moveTo>
                  <a:pt x="4078478" y="0"/>
                </a:moveTo>
                <a:lnTo>
                  <a:pt x="4078478" y="76200"/>
                </a:lnTo>
                <a:lnTo>
                  <a:pt x="4141978" y="44450"/>
                </a:lnTo>
                <a:lnTo>
                  <a:pt x="4091178" y="44450"/>
                </a:lnTo>
                <a:lnTo>
                  <a:pt x="4091178" y="31750"/>
                </a:lnTo>
                <a:lnTo>
                  <a:pt x="4141978" y="31750"/>
                </a:lnTo>
                <a:lnTo>
                  <a:pt x="4078478" y="0"/>
                </a:lnTo>
                <a:close/>
              </a:path>
              <a:path w="4154804" h="228600">
                <a:moveTo>
                  <a:pt x="12700" y="38100"/>
                </a:moveTo>
                <a:lnTo>
                  <a:pt x="6350" y="44450"/>
                </a:lnTo>
                <a:lnTo>
                  <a:pt x="12700" y="44450"/>
                </a:lnTo>
                <a:lnTo>
                  <a:pt x="12700" y="38100"/>
                </a:lnTo>
                <a:close/>
              </a:path>
              <a:path w="4154804" h="228600">
                <a:moveTo>
                  <a:pt x="4078478" y="38100"/>
                </a:moveTo>
                <a:lnTo>
                  <a:pt x="12700" y="38100"/>
                </a:lnTo>
                <a:lnTo>
                  <a:pt x="12700" y="44450"/>
                </a:lnTo>
                <a:lnTo>
                  <a:pt x="4078478" y="44450"/>
                </a:lnTo>
                <a:lnTo>
                  <a:pt x="4078478" y="38100"/>
                </a:lnTo>
                <a:close/>
              </a:path>
              <a:path w="4154804" h="228600">
                <a:moveTo>
                  <a:pt x="4141978" y="31750"/>
                </a:moveTo>
                <a:lnTo>
                  <a:pt x="4091178" y="31750"/>
                </a:lnTo>
                <a:lnTo>
                  <a:pt x="4091178" y="44450"/>
                </a:lnTo>
                <a:lnTo>
                  <a:pt x="4141978" y="44450"/>
                </a:lnTo>
                <a:lnTo>
                  <a:pt x="4154678" y="38100"/>
                </a:lnTo>
                <a:lnTo>
                  <a:pt x="4141978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62828" y="1821688"/>
            <a:ext cx="452755" cy="50800"/>
          </a:xfrm>
          <a:custGeom>
            <a:avLst/>
            <a:gdLst/>
            <a:ahLst/>
            <a:cxnLst/>
            <a:rect l="l" t="t" r="r" b="b"/>
            <a:pathLst>
              <a:path w="452754" h="50800">
                <a:moveTo>
                  <a:pt x="401827" y="0"/>
                </a:moveTo>
                <a:lnTo>
                  <a:pt x="401827" y="50800"/>
                </a:lnTo>
                <a:lnTo>
                  <a:pt x="439927" y="31750"/>
                </a:lnTo>
                <a:lnTo>
                  <a:pt x="414527" y="31750"/>
                </a:lnTo>
                <a:lnTo>
                  <a:pt x="414527" y="19050"/>
                </a:lnTo>
                <a:lnTo>
                  <a:pt x="439927" y="19050"/>
                </a:lnTo>
                <a:lnTo>
                  <a:pt x="401827" y="0"/>
                </a:lnTo>
                <a:close/>
              </a:path>
              <a:path w="452754" h="50800">
                <a:moveTo>
                  <a:pt x="401827" y="19050"/>
                </a:moveTo>
                <a:lnTo>
                  <a:pt x="0" y="19050"/>
                </a:lnTo>
                <a:lnTo>
                  <a:pt x="0" y="31750"/>
                </a:lnTo>
                <a:lnTo>
                  <a:pt x="401827" y="31750"/>
                </a:lnTo>
                <a:lnTo>
                  <a:pt x="401827" y="19050"/>
                </a:lnTo>
                <a:close/>
              </a:path>
              <a:path w="452754" h="50800">
                <a:moveTo>
                  <a:pt x="439927" y="19050"/>
                </a:moveTo>
                <a:lnTo>
                  <a:pt x="414527" y="19050"/>
                </a:lnTo>
                <a:lnTo>
                  <a:pt x="414527" y="31750"/>
                </a:lnTo>
                <a:lnTo>
                  <a:pt x="439927" y="31750"/>
                </a:lnTo>
                <a:lnTo>
                  <a:pt x="452627" y="25400"/>
                </a:lnTo>
                <a:lnTo>
                  <a:pt x="439927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61303" y="2385567"/>
            <a:ext cx="452755" cy="50800"/>
          </a:xfrm>
          <a:custGeom>
            <a:avLst/>
            <a:gdLst/>
            <a:ahLst/>
            <a:cxnLst/>
            <a:rect l="l" t="t" r="r" b="b"/>
            <a:pathLst>
              <a:path w="452754" h="50800">
                <a:moveTo>
                  <a:pt x="401828" y="0"/>
                </a:moveTo>
                <a:lnTo>
                  <a:pt x="401828" y="50800"/>
                </a:lnTo>
                <a:lnTo>
                  <a:pt x="439928" y="31750"/>
                </a:lnTo>
                <a:lnTo>
                  <a:pt x="414528" y="31750"/>
                </a:lnTo>
                <a:lnTo>
                  <a:pt x="414528" y="19050"/>
                </a:lnTo>
                <a:lnTo>
                  <a:pt x="439928" y="19050"/>
                </a:lnTo>
                <a:lnTo>
                  <a:pt x="401828" y="0"/>
                </a:lnTo>
                <a:close/>
              </a:path>
              <a:path w="452754" h="50800">
                <a:moveTo>
                  <a:pt x="401828" y="19050"/>
                </a:moveTo>
                <a:lnTo>
                  <a:pt x="0" y="19050"/>
                </a:lnTo>
                <a:lnTo>
                  <a:pt x="0" y="31750"/>
                </a:lnTo>
                <a:lnTo>
                  <a:pt x="401828" y="31750"/>
                </a:lnTo>
                <a:lnTo>
                  <a:pt x="401828" y="19050"/>
                </a:lnTo>
                <a:close/>
              </a:path>
              <a:path w="452754" h="50800">
                <a:moveTo>
                  <a:pt x="439928" y="19050"/>
                </a:moveTo>
                <a:lnTo>
                  <a:pt x="414528" y="19050"/>
                </a:lnTo>
                <a:lnTo>
                  <a:pt x="414528" y="31750"/>
                </a:lnTo>
                <a:lnTo>
                  <a:pt x="439928" y="31750"/>
                </a:lnTo>
                <a:lnTo>
                  <a:pt x="452628" y="25400"/>
                </a:lnTo>
                <a:lnTo>
                  <a:pt x="439928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61303" y="3481323"/>
            <a:ext cx="452755" cy="50800"/>
          </a:xfrm>
          <a:custGeom>
            <a:avLst/>
            <a:gdLst/>
            <a:ahLst/>
            <a:cxnLst/>
            <a:rect l="l" t="t" r="r" b="b"/>
            <a:pathLst>
              <a:path w="452754" h="50800">
                <a:moveTo>
                  <a:pt x="401828" y="0"/>
                </a:moveTo>
                <a:lnTo>
                  <a:pt x="401828" y="50800"/>
                </a:lnTo>
                <a:lnTo>
                  <a:pt x="439928" y="31750"/>
                </a:lnTo>
                <a:lnTo>
                  <a:pt x="414528" y="31750"/>
                </a:lnTo>
                <a:lnTo>
                  <a:pt x="414528" y="19050"/>
                </a:lnTo>
                <a:lnTo>
                  <a:pt x="439928" y="19050"/>
                </a:lnTo>
                <a:lnTo>
                  <a:pt x="401828" y="0"/>
                </a:lnTo>
                <a:close/>
              </a:path>
              <a:path w="452754" h="50800">
                <a:moveTo>
                  <a:pt x="401828" y="19050"/>
                </a:moveTo>
                <a:lnTo>
                  <a:pt x="0" y="19050"/>
                </a:lnTo>
                <a:lnTo>
                  <a:pt x="0" y="31750"/>
                </a:lnTo>
                <a:lnTo>
                  <a:pt x="401828" y="31750"/>
                </a:lnTo>
                <a:lnTo>
                  <a:pt x="401828" y="19050"/>
                </a:lnTo>
                <a:close/>
              </a:path>
              <a:path w="452754" h="50800">
                <a:moveTo>
                  <a:pt x="439928" y="19050"/>
                </a:moveTo>
                <a:lnTo>
                  <a:pt x="414528" y="19050"/>
                </a:lnTo>
                <a:lnTo>
                  <a:pt x="414528" y="31750"/>
                </a:lnTo>
                <a:lnTo>
                  <a:pt x="439928" y="31750"/>
                </a:lnTo>
                <a:lnTo>
                  <a:pt x="452628" y="25400"/>
                </a:lnTo>
                <a:lnTo>
                  <a:pt x="439928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61303" y="1863851"/>
            <a:ext cx="0" cy="1653539"/>
          </a:xfrm>
          <a:custGeom>
            <a:avLst/>
            <a:gdLst/>
            <a:ahLst/>
            <a:cxnLst/>
            <a:rect l="l" t="t" r="r" b="b"/>
            <a:pathLst>
              <a:path h="1653539">
                <a:moveTo>
                  <a:pt x="0" y="0"/>
                </a:moveTo>
                <a:lnTo>
                  <a:pt x="0" y="165353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62728" y="2788920"/>
            <a:ext cx="798830" cy="0"/>
          </a:xfrm>
          <a:custGeom>
            <a:avLst/>
            <a:gdLst/>
            <a:ahLst/>
            <a:cxnLst/>
            <a:rect l="l" t="t" r="r" b="b"/>
            <a:pathLst>
              <a:path w="798829">
                <a:moveTo>
                  <a:pt x="0" y="0"/>
                </a:moveTo>
                <a:lnTo>
                  <a:pt x="798576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2828" y="4011676"/>
            <a:ext cx="452755" cy="50800"/>
          </a:xfrm>
          <a:custGeom>
            <a:avLst/>
            <a:gdLst/>
            <a:ahLst/>
            <a:cxnLst/>
            <a:rect l="l" t="t" r="r" b="b"/>
            <a:pathLst>
              <a:path w="452754" h="50800">
                <a:moveTo>
                  <a:pt x="401827" y="0"/>
                </a:moveTo>
                <a:lnTo>
                  <a:pt x="401827" y="50800"/>
                </a:lnTo>
                <a:lnTo>
                  <a:pt x="439927" y="31750"/>
                </a:lnTo>
                <a:lnTo>
                  <a:pt x="414527" y="31750"/>
                </a:lnTo>
                <a:lnTo>
                  <a:pt x="414527" y="19050"/>
                </a:lnTo>
                <a:lnTo>
                  <a:pt x="439927" y="19050"/>
                </a:lnTo>
                <a:lnTo>
                  <a:pt x="401827" y="0"/>
                </a:lnTo>
                <a:close/>
              </a:path>
              <a:path w="452754" h="50800">
                <a:moveTo>
                  <a:pt x="401827" y="19050"/>
                </a:moveTo>
                <a:lnTo>
                  <a:pt x="0" y="19050"/>
                </a:lnTo>
                <a:lnTo>
                  <a:pt x="0" y="31750"/>
                </a:lnTo>
                <a:lnTo>
                  <a:pt x="401827" y="31750"/>
                </a:lnTo>
                <a:lnTo>
                  <a:pt x="401827" y="19050"/>
                </a:lnTo>
                <a:close/>
              </a:path>
              <a:path w="452754" h="50800">
                <a:moveTo>
                  <a:pt x="439927" y="19050"/>
                </a:moveTo>
                <a:lnTo>
                  <a:pt x="414527" y="19050"/>
                </a:lnTo>
                <a:lnTo>
                  <a:pt x="414527" y="31750"/>
                </a:lnTo>
                <a:lnTo>
                  <a:pt x="439927" y="31750"/>
                </a:lnTo>
                <a:lnTo>
                  <a:pt x="452627" y="25400"/>
                </a:lnTo>
                <a:lnTo>
                  <a:pt x="439927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61303" y="4572508"/>
            <a:ext cx="452755" cy="50800"/>
          </a:xfrm>
          <a:custGeom>
            <a:avLst/>
            <a:gdLst/>
            <a:ahLst/>
            <a:cxnLst/>
            <a:rect l="l" t="t" r="r" b="b"/>
            <a:pathLst>
              <a:path w="452754" h="50800">
                <a:moveTo>
                  <a:pt x="401828" y="0"/>
                </a:moveTo>
                <a:lnTo>
                  <a:pt x="401828" y="50800"/>
                </a:lnTo>
                <a:lnTo>
                  <a:pt x="439928" y="31750"/>
                </a:lnTo>
                <a:lnTo>
                  <a:pt x="414528" y="31750"/>
                </a:lnTo>
                <a:lnTo>
                  <a:pt x="414528" y="19050"/>
                </a:lnTo>
                <a:lnTo>
                  <a:pt x="439928" y="19050"/>
                </a:lnTo>
                <a:lnTo>
                  <a:pt x="401828" y="0"/>
                </a:lnTo>
                <a:close/>
              </a:path>
              <a:path w="452754" h="50800">
                <a:moveTo>
                  <a:pt x="401828" y="19050"/>
                </a:moveTo>
                <a:lnTo>
                  <a:pt x="0" y="19050"/>
                </a:lnTo>
                <a:lnTo>
                  <a:pt x="0" y="31750"/>
                </a:lnTo>
                <a:lnTo>
                  <a:pt x="401828" y="31750"/>
                </a:lnTo>
                <a:lnTo>
                  <a:pt x="401828" y="19050"/>
                </a:lnTo>
                <a:close/>
              </a:path>
              <a:path w="452754" h="50800">
                <a:moveTo>
                  <a:pt x="439928" y="19050"/>
                </a:moveTo>
                <a:lnTo>
                  <a:pt x="414528" y="19050"/>
                </a:lnTo>
                <a:lnTo>
                  <a:pt x="414528" y="31750"/>
                </a:lnTo>
                <a:lnTo>
                  <a:pt x="439928" y="31750"/>
                </a:lnTo>
                <a:lnTo>
                  <a:pt x="452628" y="25400"/>
                </a:lnTo>
                <a:lnTo>
                  <a:pt x="439928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61303" y="4052315"/>
            <a:ext cx="0" cy="533400"/>
          </a:xfrm>
          <a:custGeom>
            <a:avLst/>
            <a:gdLst/>
            <a:ahLst/>
            <a:cxnLst/>
            <a:rect l="l" t="t" r="r" b="b"/>
            <a:pathLst>
              <a:path h="533400">
                <a:moveTo>
                  <a:pt x="0" y="0"/>
                </a:moveTo>
                <a:lnTo>
                  <a:pt x="0" y="53339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096767" y="4305300"/>
            <a:ext cx="2764790" cy="0"/>
          </a:xfrm>
          <a:custGeom>
            <a:avLst/>
            <a:gdLst/>
            <a:ahLst/>
            <a:cxnLst/>
            <a:rect l="l" t="t" r="r" b="b"/>
            <a:pathLst>
              <a:path w="2764790">
                <a:moveTo>
                  <a:pt x="0" y="0"/>
                </a:moveTo>
                <a:lnTo>
                  <a:pt x="2764535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40523" y="4645152"/>
            <a:ext cx="542925" cy="76200"/>
          </a:xfrm>
          <a:custGeom>
            <a:avLst/>
            <a:gdLst/>
            <a:ahLst/>
            <a:cxnLst/>
            <a:rect l="l" t="t" r="r" b="b"/>
            <a:pathLst>
              <a:path w="542925" h="76200">
                <a:moveTo>
                  <a:pt x="466344" y="0"/>
                </a:moveTo>
                <a:lnTo>
                  <a:pt x="466344" y="76200"/>
                </a:lnTo>
                <a:lnTo>
                  <a:pt x="529844" y="44450"/>
                </a:lnTo>
                <a:lnTo>
                  <a:pt x="479044" y="44450"/>
                </a:lnTo>
                <a:lnTo>
                  <a:pt x="479044" y="31750"/>
                </a:lnTo>
                <a:lnTo>
                  <a:pt x="529844" y="31750"/>
                </a:lnTo>
                <a:lnTo>
                  <a:pt x="466344" y="0"/>
                </a:lnTo>
                <a:close/>
              </a:path>
              <a:path w="542925" h="76200">
                <a:moveTo>
                  <a:pt x="466344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66344" y="44450"/>
                </a:lnTo>
                <a:lnTo>
                  <a:pt x="466344" y="31750"/>
                </a:lnTo>
                <a:close/>
              </a:path>
              <a:path w="542925" h="76200">
                <a:moveTo>
                  <a:pt x="529844" y="31750"/>
                </a:moveTo>
                <a:lnTo>
                  <a:pt x="479044" y="31750"/>
                </a:lnTo>
                <a:lnTo>
                  <a:pt x="479044" y="44450"/>
                </a:lnTo>
                <a:lnTo>
                  <a:pt x="529844" y="44450"/>
                </a:lnTo>
                <a:lnTo>
                  <a:pt x="542544" y="38100"/>
                </a:lnTo>
                <a:lnTo>
                  <a:pt x="529844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801356" y="4066032"/>
            <a:ext cx="1053083" cy="1261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83068" y="4047744"/>
            <a:ext cx="1038225" cy="1247140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206375">
              <a:lnSpc>
                <a:spcPct val="100000"/>
              </a:lnSpc>
            </a:pPr>
            <a:r>
              <a:rPr sz="1600" b="1" spc="-5" dirty="0">
                <a:latin typeface="Times New Roman"/>
                <a:cs typeface="Times New Roman"/>
              </a:rPr>
              <a:t>Bộ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nhớ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93208" y="4085844"/>
            <a:ext cx="665988" cy="4831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74920" y="4067555"/>
            <a:ext cx="650875" cy="467995"/>
          </a:xfrm>
          <a:custGeom>
            <a:avLst/>
            <a:gdLst/>
            <a:ahLst/>
            <a:cxnLst/>
            <a:rect l="l" t="t" r="r" b="b"/>
            <a:pathLst>
              <a:path w="650875" h="467995">
                <a:moveTo>
                  <a:pt x="0" y="467868"/>
                </a:moveTo>
                <a:lnTo>
                  <a:pt x="650748" y="467868"/>
                </a:lnTo>
                <a:lnTo>
                  <a:pt x="650748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74920" y="4067555"/>
            <a:ext cx="650875" cy="467995"/>
          </a:xfrm>
          <a:custGeom>
            <a:avLst/>
            <a:gdLst/>
            <a:ahLst/>
            <a:cxnLst/>
            <a:rect l="l" t="t" r="r" b="b"/>
            <a:pathLst>
              <a:path w="650875" h="467995">
                <a:moveTo>
                  <a:pt x="0" y="467868"/>
                </a:moveTo>
                <a:lnTo>
                  <a:pt x="650748" y="467868"/>
                </a:lnTo>
                <a:lnTo>
                  <a:pt x="650748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93208" y="4553711"/>
            <a:ext cx="665988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68467" y="4498847"/>
            <a:ext cx="313943" cy="4297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74920" y="4535423"/>
            <a:ext cx="650875" cy="279400"/>
          </a:xfrm>
          <a:custGeom>
            <a:avLst/>
            <a:gdLst/>
            <a:ahLst/>
            <a:cxnLst/>
            <a:rect l="l" t="t" r="r" b="b"/>
            <a:pathLst>
              <a:path w="650875" h="279400">
                <a:moveTo>
                  <a:pt x="0" y="278891"/>
                </a:moveTo>
                <a:lnTo>
                  <a:pt x="650748" y="278891"/>
                </a:lnTo>
                <a:lnTo>
                  <a:pt x="650748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74920" y="4535423"/>
            <a:ext cx="650875" cy="27940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ts val="1880"/>
              </a:lnSpc>
            </a:pPr>
            <a:r>
              <a:rPr sz="1600" b="1" spc="-5" dirty="0">
                <a:latin typeface="Times New Roman"/>
                <a:cs typeface="Times New Roman"/>
              </a:rPr>
              <a:t>f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93208" y="4832603"/>
            <a:ext cx="665988" cy="4831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74920" y="4814315"/>
            <a:ext cx="650875" cy="467995"/>
          </a:xfrm>
          <a:custGeom>
            <a:avLst/>
            <a:gdLst/>
            <a:ahLst/>
            <a:cxnLst/>
            <a:rect l="l" t="t" r="r" b="b"/>
            <a:pathLst>
              <a:path w="650875" h="467995">
                <a:moveTo>
                  <a:pt x="0" y="467868"/>
                </a:moveTo>
                <a:lnTo>
                  <a:pt x="650748" y="467868"/>
                </a:lnTo>
                <a:lnTo>
                  <a:pt x="650748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74920" y="4814315"/>
            <a:ext cx="650875" cy="467995"/>
          </a:xfrm>
          <a:custGeom>
            <a:avLst/>
            <a:gdLst/>
            <a:ahLst/>
            <a:cxnLst/>
            <a:rect l="l" t="t" r="r" b="b"/>
            <a:pathLst>
              <a:path w="650875" h="467995">
                <a:moveTo>
                  <a:pt x="0" y="467868"/>
                </a:moveTo>
                <a:lnTo>
                  <a:pt x="650748" y="467868"/>
                </a:lnTo>
                <a:lnTo>
                  <a:pt x="650748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18988" y="3183635"/>
            <a:ext cx="775970" cy="416559"/>
          </a:xfrm>
          <a:custGeom>
            <a:avLst/>
            <a:gdLst/>
            <a:ahLst/>
            <a:cxnLst/>
            <a:rect l="l" t="t" r="r" b="b"/>
            <a:pathLst>
              <a:path w="775970" h="416560">
                <a:moveTo>
                  <a:pt x="76200" y="339851"/>
                </a:moveTo>
                <a:lnTo>
                  <a:pt x="0" y="377951"/>
                </a:lnTo>
                <a:lnTo>
                  <a:pt x="76200" y="416051"/>
                </a:lnTo>
                <a:lnTo>
                  <a:pt x="76200" y="384301"/>
                </a:lnTo>
                <a:lnTo>
                  <a:pt x="63500" y="384301"/>
                </a:lnTo>
                <a:lnTo>
                  <a:pt x="63500" y="371601"/>
                </a:lnTo>
                <a:lnTo>
                  <a:pt x="76200" y="371601"/>
                </a:lnTo>
                <a:lnTo>
                  <a:pt x="76200" y="339851"/>
                </a:lnTo>
                <a:close/>
              </a:path>
              <a:path w="775970" h="416560">
                <a:moveTo>
                  <a:pt x="76200" y="371601"/>
                </a:moveTo>
                <a:lnTo>
                  <a:pt x="63500" y="371601"/>
                </a:lnTo>
                <a:lnTo>
                  <a:pt x="63500" y="384301"/>
                </a:lnTo>
                <a:lnTo>
                  <a:pt x="76200" y="384301"/>
                </a:lnTo>
                <a:lnTo>
                  <a:pt x="76200" y="371601"/>
                </a:lnTo>
                <a:close/>
              </a:path>
              <a:path w="775970" h="416560">
                <a:moveTo>
                  <a:pt x="763270" y="371601"/>
                </a:moveTo>
                <a:lnTo>
                  <a:pt x="76200" y="371601"/>
                </a:lnTo>
                <a:lnTo>
                  <a:pt x="76200" y="384301"/>
                </a:lnTo>
                <a:lnTo>
                  <a:pt x="773176" y="384301"/>
                </a:lnTo>
                <a:lnTo>
                  <a:pt x="775970" y="381508"/>
                </a:lnTo>
                <a:lnTo>
                  <a:pt x="775970" y="377951"/>
                </a:lnTo>
                <a:lnTo>
                  <a:pt x="763270" y="377951"/>
                </a:lnTo>
                <a:lnTo>
                  <a:pt x="763270" y="371601"/>
                </a:lnTo>
                <a:close/>
              </a:path>
              <a:path w="775970" h="416560">
                <a:moveTo>
                  <a:pt x="775970" y="0"/>
                </a:moveTo>
                <a:lnTo>
                  <a:pt x="763270" y="0"/>
                </a:lnTo>
                <a:lnTo>
                  <a:pt x="763270" y="377951"/>
                </a:lnTo>
                <a:lnTo>
                  <a:pt x="769620" y="371601"/>
                </a:lnTo>
                <a:lnTo>
                  <a:pt x="775970" y="371601"/>
                </a:lnTo>
                <a:lnTo>
                  <a:pt x="775970" y="0"/>
                </a:lnTo>
                <a:close/>
              </a:path>
              <a:path w="775970" h="416560">
                <a:moveTo>
                  <a:pt x="775970" y="371601"/>
                </a:moveTo>
                <a:lnTo>
                  <a:pt x="769620" y="371601"/>
                </a:lnTo>
                <a:lnTo>
                  <a:pt x="763270" y="377951"/>
                </a:lnTo>
                <a:lnTo>
                  <a:pt x="775970" y="377951"/>
                </a:lnTo>
                <a:lnTo>
                  <a:pt x="775970" y="3716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94959" y="1866645"/>
            <a:ext cx="1313815" cy="308610"/>
          </a:xfrm>
          <a:custGeom>
            <a:avLst/>
            <a:gdLst/>
            <a:ahLst/>
            <a:cxnLst/>
            <a:rect l="l" t="t" r="r" b="b"/>
            <a:pathLst>
              <a:path w="1313815" h="308610">
                <a:moveTo>
                  <a:pt x="1269238" y="231901"/>
                </a:moveTo>
                <a:lnTo>
                  <a:pt x="1237488" y="231901"/>
                </a:lnTo>
                <a:lnTo>
                  <a:pt x="1275588" y="308101"/>
                </a:lnTo>
                <a:lnTo>
                  <a:pt x="1307338" y="244601"/>
                </a:lnTo>
                <a:lnTo>
                  <a:pt x="1269238" y="244601"/>
                </a:lnTo>
                <a:lnTo>
                  <a:pt x="1269238" y="231901"/>
                </a:lnTo>
                <a:close/>
              </a:path>
              <a:path w="1313815" h="308610">
                <a:moveTo>
                  <a:pt x="1269238" y="6350"/>
                </a:moveTo>
                <a:lnTo>
                  <a:pt x="1269238" y="244601"/>
                </a:lnTo>
                <a:lnTo>
                  <a:pt x="1281938" y="244601"/>
                </a:lnTo>
                <a:lnTo>
                  <a:pt x="1281938" y="12700"/>
                </a:lnTo>
                <a:lnTo>
                  <a:pt x="1275588" y="12700"/>
                </a:lnTo>
                <a:lnTo>
                  <a:pt x="1269238" y="6350"/>
                </a:lnTo>
                <a:close/>
              </a:path>
              <a:path w="1313815" h="308610">
                <a:moveTo>
                  <a:pt x="1313688" y="231901"/>
                </a:moveTo>
                <a:lnTo>
                  <a:pt x="1281938" y="231901"/>
                </a:lnTo>
                <a:lnTo>
                  <a:pt x="1281938" y="244601"/>
                </a:lnTo>
                <a:lnTo>
                  <a:pt x="1307338" y="244601"/>
                </a:lnTo>
                <a:lnTo>
                  <a:pt x="1313688" y="231901"/>
                </a:lnTo>
                <a:close/>
              </a:path>
              <a:path w="1313815" h="308610">
                <a:moveTo>
                  <a:pt x="1279143" y="0"/>
                </a:moveTo>
                <a:lnTo>
                  <a:pt x="0" y="0"/>
                </a:lnTo>
                <a:lnTo>
                  <a:pt x="0" y="12700"/>
                </a:lnTo>
                <a:lnTo>
                  <a:pt x="1269238" y="12700"/>
                </a:lnTo>
                <a:lnTo>
                  <a:pt x="1269238" y="6350"/>
                </a:lnTo>
                <a:lnTo>
                  <a:pt x="1281938" y="6350"/>
                </a:lnTo>
                <a:lnTo>
                  <a:pt x="1281938" y="2793"/>
                </a:lnTo>
                <a:lnTo>
                  <a:pt x="1279143" y="0"/>
                </a:lnTo>
                <a:close/>
              </a:path>
              <a:path w="1313815" h="308610">
                <a:moveTo>
                  <a:pt x="1281938" y="6350"/>
                </a:moveTo>
                <a:lnTo>
                  <a:pt x="1269238" y="6350"/>
                </a:lnTo>
                <a:lnTo>
                  <a:pt x="1275588" y="12700"/>
                </a:lnTo>
                <a:lnTo>
                  <a:pt x="1281938" y="12700"/>
                </a:lnTo>
                <a:lnTo>
                  <a:pt x="1281938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41119" y="650748"/>
            <a:ext cx="589788" cy="3566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2183" y="594359"/>
            <a:ext cx="326135" cy="4297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1095" y="650748"/>
            <a:ext cx="588263" cy="3566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25395" y="594359"/>
            <a:ext cx="359663" cy="4297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92807" y="632459"/>
            <a:ext cx="573405" cy="341630"/>
          </a:xfrm>
          <a:custGeom>
            <a:avLst/>
            <a:gdLst/>
            <a:ahLst/>
            <a:cxnLst/>
            <a:rect l="l" t="t" r="r" b="b"/>
            <a:pathLst>
              <a:path w="573405" h="341630">
                <a:moveTo>
                  <a:pt x="0" y="341375"/>
                </a:moveTo>
                <a:lnTo>
                  <a:pt x="573024" y="341375"/>
                </a:lnTo>
                <a:lnTo>
                  <a:pt x="573024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92807" y="632459"/>
            <a:ext cx="573405" cy="341630"/>
          </a:xfrm>
          <a:custGeom>
            <a:avLst/>
            <a:gdLst/>
            <a:ahLst/>
            <a:cxnLst/>
            <a:rect l="l" t="t" r="r" b="b"/>
            <a:pathLst>
              <a:path w="573405" h="341630">
                <a:moveTo>
                  <a:pt x="0" y="341375"/>
                </a:moveTo>
                <a:lnTo>
                  <a:pt x="573024" y="341375"/>
                </a:lnTo>
                <a:lnTo>
                  <a:pt x="573024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328927" y="262660"/>
            <a:ext cx="1130935" cy="61912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515"/>
              </a:spcBef>
            </a:pPr>
            <a:r>
              <a:rPr sz="1600" spc="-409" dirty="0">
                <a:latin typeface="Tahoma"/>
                <a:cs typeface="Tahoma"/>
              </a:rPr>
              <a:t>địa </a:t>
            </a:r>
            <a:r>
              <a:rPr sz="1600" spc="-420" dirty="0">
                <a:latin typeface="Tahoma"/>
                <a:cs typeface="Tahoma"/>
              </a:rPr>
              <a:t>chỉ</a:t>
            </a:r>
            <a:r>
              <a:rPr sz="1600" spc="-409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logic</a:t>
            </a:r>
            <a:endParaRPr sz="1600">
              <a:latin typeface="Tahoma"/>
              <a:cs typeface="Tahoma"/>
            </a:endParaRPr>
          </a:p>
          <a:p>
            <a:pPr marL="18415" algn="ctr">
              <a:lnSpc>
                <a:spcPct val="100000"/>
              </a:lnSpc>
              <a:spcBef>
                <a:spcPts val="420"/>
              </a:spcBef>
              <a:tabLst>
                <a:tab pos="570230" algn="l"/>
              </a:tabLst>
            </a:pPr>
            <a:r>
              <a:rPr sz="1600" b="1" spc="-5" dirty="0">
                <a:latin typeface="Times New Roman"/>
                <a:cs typeface="Times New Roman"/>
              </a:rPr>
              <a:t>s	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569719" y="964691"/>
            <a:ext cx="76200" cy="683260"/>
          </a:xfrm>
          <a:custGeom>
            <a:avLst/>
            <a:gdLst/>
            <a:ahLst/>
            <a:cxnLst/>
            <a:rect l="l" t="t" r="r" b="b"/>
            <a:pathLst>
              <a:path w="76200" h="683260">
                <a:moveTo>
                  <a:pt x="31750" y="606552"/>
                </a:moveTo>
                <a:lnTo>
                  <a:pt x="0" y="606552"/>
                </a:lnTo>
                <a:lnTo>
                  <a:pt x="38100" y="682752"/>
                </a:lnTo>
                <a:lnTo>
                  <a:pt x="69850" y="619252"/>
                </a:lnTo>
                <a:lnTo>
                  <a:pt x="31750" y="619252"/>
                </a:lnTo>
                <a:lnTo>
                  <a:pt x="31750" y="606552"/>
                </a:lnTo>
                <a:close/>
              </a:path>
              <a:path w="76200" h="683260">
                <a:moveTo>
                  <a:pt x="44450" y="0"/>
                </a:moveTo>
                <a:lnTo>
                  <a:pt x="31750" y="0"/>
                </a:lnTo>
                <a:lnTo>
                  <a:pt x="31750" y="619252"/>
                </a:lnTo>
                <a:lnTo>
                  <a:pt x="44450" y="619252"/>
                </a:lnTo>
                <a:lnTo>
                  <a:pt x="44450" y="0"/>
                </a:lnTo>
                <a:close/>
              </a:path>
              <a:path w="76200" h="683260">
                <a:moveTo>
                  <a:pt x="76200" y="606552"/>
                </a:moveTo>
                <a:lnTo>
                  <a:pt x="44450" y="606552"/>
                </a:lnTo>
                <a:lnTo>
                  <a:pt x="44450" y="619252"/>
                </a:lnTo>
                <a:lnTo>
                  <a:pt x="69850" y="619252"/>
                </a:lnTo>
                <a:lnTo>
                  <a:pt x="76200" y="6065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6266" y="1648205"/>
            <a:ext cx="480059" cy="480059"/>
          </a:xfrm>
          <a:custGeom>
            <a:avLst/>
            <a:gdLst/>
            <a:ahLst/>
            <a:cxnLst/>
            <a:rect l="l" t="t" r="r" b="b"/>
            <a:pathLst>
              <a:path w="480060" h="480060">
                <a:moveTo>
                  <a:pt x="240030" y="0"/>
                </a:moveTo>
                <a:lnTo>
                  <a:pt x="191648" y="4875"/>
                </a:lnTo>
                <a:lnTo>
                  <a:pt x="146589" y="18859"/>
                </a:lnTo>
                <a:lnTo>
                  <a:pt x="105816" y="40987"/>
                </a:lnTo>
                <a:lnTo>
                  <a:pt x="70294" y="70294"/>
                </a:lnTo>
                <a:lnTo>
                  <a:pt x="40987" y="105816"/>
                </a:lnTo>
                <a:lnTo>
                  <a:pt x="18859" y="146589"/>
                </a:lnTo>
                <a:lnTo>
                  <a:pt x="4875" y="191648"/>
                </a:lnTo>
                <a:lnTo>
                  <a:pt x="0" y="240030"/>
                </a:lnTo>
                <a:lnTo>
                  <a:pt x="4875" y="288411"/>
                </a:lnTo>
                <a:lnTo>
                  <a:pt x="18859" y="333470"/>
                </a:lnTo>
                <a:lnTo>
                  <a:pt x="40987" y="374243"/>
                </a:lnTo>
                <a:lnTo>
                  <a:pt x="70294" y="409765"/>
                </a:lnTo>
                <a:lnTo>
                  <a:pt x="105816" y="439072"/>
                </a:lnTo>
                <a:lnTo>
                  <a:pt x="146589" y="461200"/>
                </a:lnTo>
                <a:lnTo>
                  <a:pt x="191648" y="475184"/>
                </a:lnTo>
                <a:lnTo>
                  <a:pt x="240030" y="480060"/>
                </a:lnTo>
                <a:lnTo>
                  <a:pt x="288411" y="475184"/>
                </a:lnTo>
                <a:lnTo>
                  <a:pt x="333470" y="461200"/>
                </a:lnTo>
                <a:lnTo>
                  <a:pt x="374243" y="439072"/>
                </a:lnTo>
                <a:lnTo>
                  <a:pt x="409765" y="409765"/>
                </a:lnTo>
                <a:lnTo>
                  <a:pt x="439072" y="374243"/>
                </a:lnTo>
                <a:lnTo>
                  <a:pt x="461200" y="333470"/>
                </a:lnTo>
                <a:lnTo>
                  <a:pt x="475184" y="288411"/>
                </a:lnTo>
                <a:lnTo>
                  <a:pt x="480059" y="240030"/>
                </a:lnTo>
                <a:lnTo>
                  <a:pt x="475184" y="191648"/>
                </a:lnTo>
                <a:lnTo>
                  <a:pt x="461200" y="146589"/>
                </a:lnTo>
                <a:lnTo>
                  <a:pt x="439072" y="105816"/>
                </a:lnTo>
                <a:lnTo>
                  <a:pt x="409765" y="70294"/>
                </a:lnTo>
                <a:lnTo>
                  <a:pt x="374243" y="40987"/>
                </a:lnTo>
                <a:lnTo>
                  <a:pt x="333470" y="18859"/>
                </a:lnTo>
                <a:lnTo>
                  <a:pt x="288411" y="4875"/>
                </a:lnTo>
                <a:lnTo>
                  <a:pt x="2400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66266" y="1648205"/>
            <a:ext cx="480059" cy="480059"/>
          </a:xfrm>
          <a:custGeom>
            <a:avLst/>
            <a:gdLst/>
            <a:ahLst/>
            <a:cxnLst/>
            <a:rect l="l" t="t" r="r" b="b"/>
            <a:pathLst>
              <a:path w="480060" h="480060">
                <a:moveTo>
                  <a:pt x="0" y="240030"/>
                </a:moveTo>
                <a:lnTo>
                  <a:pt x="4875" y="191648"/>
                </a:lnTo>
                <a:lnTo>
                  <a:pt x="18859" y="146589"/>
                </a:lnTo>
                <a:lnTo>
                  <a:pt x="40987" y="105816"/>
                </a:lnTo>
                <a:lnTo>
                  <a:pt x="70294" y="70294"/>
                </a:lnTo>
                <a:lnTo>
                  <a:pt x="105816" y="40987"/>
                </a:lnTo>
                <a:lnTo>
                  <a:pt x="146589" y="18859"/>
                </a:lnTo>
                <a:lnTo>
                  <a:pt x="191648" y="4875"/>
                </a:lnTo>
                <a:lnTo>
                  <a:pt x="240030" y="0"/>
                </a:lnTo>
                <a:lnTo>
                  <a:pt x="288411" y="4875"/>
                </a:lnTo>
                <a:lnTo>
                  <a:pt x="333470" y="18859"/>
                </a:lnTo>
                <a:lnTo>
                  <a:pt x="374243" y="40987"/>
                </a:lnTo>
                <a:lnTo>
                  <a:pt x="409765" y="70294"/>
                </a:lnTo>
                <a:lnTo>
                  <a:pt x="439072" y="105816"/>
                </a:lnTo>
                <a:lnTo>
                  <a:pt x="461200" y="146589"/>
                </a:lnTo>
                <a:lnTo>
                  <a:pt x="475184" y="191648"/>
                </a:lnTo>
                <a:lnTo>
                  <a:pt x="480059" y="240030"/>
                </a:lnTo>
                <a:lnTo>
                  <a:pt x="475184" y="288411"/>
                </a:lnTo>
                <a:lnTo>
                  <a:pt x="461200" y="333470"/>
                </a:lnTo>
                <a:lnTo>
                  <a:pt x="439072" y="374243"/>
                </a:lnTo>
                <a:lnTo>
                  <a:pt x="409765" y="409765"/>
                </a:lnTo>
                <a:lnTo>
                  <a:pt x="374243" y="439072"/>
                </a:lnTo>
                <a:lnTo>
                  <a:pt x="333470" y="461200"/>
                </a:lnTo>
                <a:lnTo>
                  <a:pt x="288411" y="475184"/>
                </a:lnTo>
                <a:lnTo>
                  <a:pt x="240030" y="480060"/>
                </a:lnTo>
                <a:lnTo>
                  <a:pt x="191648" y="475184"/>
                </a:lnTo>
                <a:lnTo>
                  <a:pt x="146589" y="461200"/>
                </a:lnTo>
                <a:lnTo>
                  <a:pt x="105816" y="439072"/>
                </a:lnTo>
                <a:lnTo>
                  <a:pt x="70294" y="409765"/>
                </a:lnTo>
                <a:lnTo>
                  <a:pt x="40987" y="374243"/>
                </a:lnTo>
                <a:lnTo>
                  <a:pt x="18859" y="333470"/>
                </a:lnTo>
                <a:lnTo>
                  <a:pt x="4875" y="288411"/>
                </a:lnTo>
                <a:lnTo>
                  <a:pt x="0" y="24003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535430" y="1698447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+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3336" y="1868423"/>
            <a:ext cx="582295" cy="76200"/>
          </a:xfrm>
          <a:custGeom>
            <a:avLst/>
            <a:gdLst/>
            <a:ahLst/>
            <a:cxnLst/>
            <a:rect l="l" t="t" r="r" b="b"/>
            <a:pathLst>
              <a:path w="582294" h="76200">
                <a:moveTo>
                  <a:pt x="505967" y="0"/>
                </a:moveTo>
                <a:lnTo>
                  <a:pt x="505967" y="76200"/>
                </a:lnTo>
                <a:lnTo>
                  <a:pt x="569468" y="44450"/>
                </a:lnTo>
                <a:lnTo>
                  <a:pt x="518667" y="44450"/>
                </a:lnTo>
                <a:lnTo>
                  <a:pt x="518667" y="31750"/>
                </a:lnTo>
                <a:lnTo>
                  <a:pt x="569468" y="31750"/>
                </a:lnTo>
                <a:lnTo>
                  <a:pt x="505967" y="0"/>
                </a:lnTo>
                <a:close/>
              </a:path>
              <a:path w="582294" h="76200">
                <a:moveTo>
                  <a:pt x="505967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05967" y="44450"/>
                </a:lnTo>
                <a:lnTo>
                  <a:pt x="505967" y="31750"/>
                </a:lnTo>
                <a:close/>
              </a:path>
              <a:path w="582294" h="76200">
                <a:moveTo>
                  <a:pt x="569468" y="31750"/>
                </a:moveTo>
                <a:lnTo>
                  <a:pt x="518667" y="31750"/>
                </a:lnTo>
                <a:lnTo>
                  <a:pt x="518667" y="44450"/>
                </a:lnTo>
                <a:lnTo>
                  <a:pt x="569468" y="44450"/>
                </a:lnTo>
                <a:lnTo>
                  <a:pt x="582168" y="38100"/>
                </a:lnTo>
                <a:lnTo>
                  <a:pt x="569468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288" y="1693164"/>
            <a:ext cx="812292" cy="4709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051" y="1673351"/>
            <a:ext cx="777240" cy="4297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0" y="1674876"/>
            <a:ext cx="797560" cy="455930"/>
          </a:xfrm>
          <a:prstGeom prst="rect">
            <a:avLst/>
          </a:prstGeom>
          <a:solidFill>
            <a:srgbClr val="FFFFFF"/>
          </a:solidFill>
          <a:ln w="12191">
            <a:solidFill>
              <a:srgbClr val="000000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234"/>
              </a:spcBef>
            </a:pPr>
            <a:r>
              <a:rPr sz="1600" b="1" spc="-5" dirty="0">
                <a:latin typeface="Times New Roman"/>
                <a:cs typeface="Times New Roman"/>
              </a:rPr>
              <a:t>STBR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598422" y="2122932"/>
            <a:ext cx="626745" cy="550545"/>
          </a:xfrm>
          <a:custGeom>
            <a:avLst/>
            <a:gdLst/>
            <a:ahLst/>
            <a:cxnLst/>
            <a:rect l="l" t="t" r="r" b="b"/>
            <a:pathLst>
              <a:path w="626744" h="550544">
                <a:moveTo>
                  <a:pt x="550417" y="473963"/>
                </a:moveTo>
                <a:lnTo>
                  <a:pt x="550417" y="550163"/>
                </a:lnTo>
                <a:lnTo>
                  <a:pt x="613917" y="518413"/>
                </a:lnTo>
                <a:lnTo>
                  <a:pt x="563117" y="518413"/>
                </a:lnTo>
                <a:lnTo>
                  <a:pt x="563117" y="505713"/>
                </a:lnTo>
                <a:lnTo>
                  <a:pt x="613917" y="505713"/>
                </a:lnTo>
                <a:lnTo>
                  <a:pt x="550417" y="473963"/>
                </a:lnTo>
                <a:close/>
              </a:path>
              <a:path w="626744" h="550544">
                <a:moveTo>
                  <a:pt x="12700" y="0"/>
                </a:moveTo>
                <a:lnTo>
                  <a:pt x="0" y="0"/>
                </a:lnTo>
                <a:lnTo>
                  <a:pt x="0" y="515619"/>
                </a:lnTo>
                <a:lnTo>
                  <a:pt x="2793" y="518413"/>
                </a:lnTo>
                <a:lnTo>
                  <a:pt x="550417" y="518413"/>
                </a:lnTo>
                <a:lnTo>
                  <a:pt x="550417" y="512063"/>
                </a:lnTo>
                <a:lnTo>
                  <a:pt x="12700" y="512063"/>
                </a:lnTo>
                <a:lnTo>
                  <a:pt x="6350" y="505713"/>
                </a:lnTo>
                <a:lnTo>
                  <a:pt x="12700" y="505713"/>
                </a:lnTo>
                <a:lnTo>
                  <a:pt x="12700" y="0"/>
                </a:lnTo>
                <a:close/>
              </a:path>
              <a:path w="626744" h="550544">
                <a:moveTo>
                  <a:pt x="613917" y="505713"/>
                </a:moveTo>
                <a:lnTo>
                  <a:pt x="563117" y="505713"/>
                </a:lnTo>
                <a:lnTo>
                  <a:pt x="563117" y="518413"/>
                </a:lnTo>
                <a:lnTo>
                  <a:pt x="613917" y="518413"/>
                </a:lnTo>
                <a:lnTo>
                  <a:pt x="626617" y="512063"/>
                </a:lnTo>
                <a:lnTo>
                  <a:pt x="613917" y="505713"/>
                </a:lnTo>
                <a:close/>
              </a:path>
              <a:path w="626744" h="550544">
                <a:moveTo>
                  <a:pt x="12700" y="505713"/>
                </a:moveTo>
                <a:lnTo>
                  <a:pt x="6350" y="505713"/>
                </a:lnTo>
                <a:lnTo>
                  <a:pt x="12700" y="512063"/>
                </a:lnTo>
                <a:lnTo>
                  <a:pt x="12700" y="505713"/>
                </a:lnTo>
                <a:close/>
              </a:path>
              <a:path w="626744" h="550544">
                <a:moveTo>
                  <a:pt x="550417" y="505713"/>
                </a:moveTo>
                <a:lnTo>
                  <a:pt x="12700" y="505713"/>
                </a:lnTo>
                <a:lnTo>
                  <a:pt x="12700" y="512063"/>
                </a:lnTo>
                <a:lnTo>
                  <a:pt x="550417" y="512063"/>
                </a:lnTo>
                <a:lnTo>
                  <a:pt x="550417" y="5057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32660" y="2125979"/>
            <a:ext cx="1158239" cy="2560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14372" y="2107692"/>
            <a:ext cx="1143000" cy="241300"/>
          </a:xfrm>
          <a:custGeom>
            <a:avLst/>
            <a:gdLst/>
            <a:ahLst/>
            <a:cxnLst/>
            <a:rect l="l" t="t" r="r" b="b"/>
            <a:pathLst>
              <a:path w="1143000" h="241300">
                <a:moveTo>
                  <a:pt x="0" y="240791"/>
                </a:moveTo>
                <a:lnTo>
                  <a:pt x="1143000" y="240791"/>
                </a:lnTo>
                <a:lnTo>
                  <a:pt x="1143000" y="0"/>
                </a:lnTo>
                <a:lnTo>
                  <a:pt x="0" y="0"/>
                </a:lnTo>
                <a:lnTo>
                  <a:pt x="0" y="240791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14372" y="2107692"/>
            <a:ext cx="1143000" cy="241300"/>
          </a:xfrm>
          <a:custGeom>
            <a:avLst/>
            <a:gdLst/>
            <a:ahLst/>
            <a:cxnLst/>
            <a:rect l="l" t="t" r="r" b="b"/>
            <a:pathLst>
              <a:path w="1143000" h="241300">
                <a:moveTo>
                  <a:pt x="0" y="240791"/>
                </a:moveTo>
                <a:lnTo>
                  <a:pt x="1143000" y="240791"/>
                </a:lnTo>
                <a:lnTo>
                  <a:pt x="1143000" y="0"/>
                </a:lnTo>
                <a:lnTo>
                  <a:pt x="0" y="0"/>
                </a:lnTo>
                <a:lnTo>
                  <a:pt x="0" y="24079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366515" y="2125979"/>
            <a:ext cx="1156715" cy="2560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48228" y="2107692"/>
            <a:ext cx="1141730" cy="241300"/>
          </a:xfrm>
          <a:custGeom>
            <a:avLst/>
            <a:gdLst/>
            <a:ahLst/>
            <a:cxnLst/>
            <a:rect l="l" t="t" r="r" b="b"/>
            <a:pathLst>
              <a:path w="1141729" h="241300">
                <a:moveTo>
                  <a:pt x="0" y="240791"/>
                </a:moveTo>
                <a:lnTo>
                  <a:pt x="1141476" y="240791"/>
                </a:lnTo>
                <a:lnTo>
                  <a:pt x="1141476" y="0"/>
                </a:lnTo>
                <a:lnTo>
                  <a:pt x="0" y="0"/>
                </a:lnTo>
                <a:lnTo>
                  <a:pt x="0" y="240791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348228" y="2107692"/>
            <a:ext cx="1141730" cy="241300"/>
          </a:xfrm>
          <a:custGeom>
            <a:avLst/>
            <a:gdLst/>
            <a:ahLst/>
            <a:cxnLst/>
            <a:rect l="l" t="t" r="r" b="b"/>
            <a:pathLst>
              <a:path w="1141729" h="241300">
                <a:moveTo>
                  <a:pt x="0" y="240791"/>
                </a:moveTo>
                <a:lnTo>
                  <a:pt x="1141476" y="240791"/>
                </a:lnTo>
                <a:lnTo>
                  <a:pt x="1141476" y="0"/>
                </a:lnTo>
                <a:lnTo>
                  <a:pt x="0" y="0"/>
                </a:lnTo>
                <a:lnTo>
                  <a:pt x="0" y="24079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32660" y="2366772"/>
            <a:ext cx="1158239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350007" y="2311907"/>
            <a:ext cx="976883" cy="6736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14372" y="2348483"/>
            <a:ext cx="1143000" cy="558165"/>
          </a:xfrm>
          <a:custGeom>
            <a:avLst/>
            <a:gdLst/>
            <a:ahLst/>
            <a:cxnLst/>
            <a:rect l="l" t="t" r="r" b="b"/>
            <a:pathLst>
              <a:path w="1143000" h="558164">
                <a:moveTo>
                  <a:pt x="0" y="557784"/>
                </a:moveTo>
                <a:lnTo>
                  <a:pt x="1143000" y="557784"/>
                </a:lnTo>
                <a:lnTo>
                  <a:pt x="1143000" y="0"/>
                </a:lnTo>
                <a:lnTo>
                  <a:pt x="0" y="0"/>
                </a:lnTo>
                <a:lnTo>
                  <a:pt x="0" y="5577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14372" y="2348483"/>
            <a:ext cx="1143000" cy="558165"/>
          </a:xfrm>
          <a:custGeom>
            <a:avLst/>
            <a:gdLst/>
            <a:ahLst/>
            <a:cxnLst/>
            <a:rect l="l" t="t" r="r" b="b"/>
            <a:pathLst>
              <a:path w="1143000" h="558164">
                <a:moveTo>
                  <a:pt x="0" y="557784"/>
                </a:moveTo>
                <a:lnTo>
                  <a:pt x="1143000" y="557784"/>
                </a:lnTo>
                <a:lnTo>
                  <a:pt x="1143000" y="0"/>
                </a:lnTo>
                <a:lnTo>
                  <a:pt x="0" y="0"/>
                </a:lnTo>
                <a:lnTo>
                  <a:pt x="0" y="55778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220467" y="2330323"/>
            <a:ext cx="112204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0515" marR="212090" indent="-8255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se</a:t>
            </a:r>
            <a:r>
              <a:rPr sz="1600" dirty="0">
                <a:latin typeface="Times New Roman"/>
                <a:cs typeface="Times New Roman"/>
              </a:rPr>
              <a:t>g</a:t>
            </a:r>
            <a:r>
              <a:rPr sz="1600" spc="-40" dirty="0">
                <a:latin typeface="Times New Roman"/>
                <a:cs typeface="Times New Roman"/>
              </a:rPr>
              <a:t>m</a:t>
            </a:r>
            <a:r>
              <a:rPr sz="1600" spc="-5" dirty="0">
                <a:latin typeface="Times New Roman"/>
                <a:cs typeface="Times New Roman"/>
              </a:rPr>
              <a:t>ent  length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366515" y="2366772"/>
            <a:ext cx="1156715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98520" y="2311907"/>
            <a:ext cx="1147572" cy="6736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48228" y="2348483"/>
            <a:ext cx="1141730" cy="558165"/>
          </a:xfrm>
          <a:custGeom>
            <a:avLst/>
            <a:gdLst/>
            <a:ahLst/>
            <a:cxnLst/>
            <a:rect l="l" t="t" r="r" b="b"/>
            <a:pathLst>
              <a:path w="1141729" h="558164">
                <a:moveTo>
                  <a:pt x="0" y="557784"/>
                </a:moveTo>
                <a:lnTo>
                  <a:pt x="1141476" y="557784"/>
                </a:lnTo>
                <a:lnTo>
                  <a:pt x="1141476" y="0"/>
                </a:lnTo>
                <a:lnTo>
                  <a:pt x="0" y="0"/>
                </a:lnTo>
                <a:lnTo>
                  <a:pt x="0" y="5577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48228" y="2348483"/>
            <a:ext cx="1141730" cy="558165"/>
          </a:xfrm>
          <a:custGeom>
            <a:avLst/>
            <a:gdLst/>
            <a:ahLst/>
            <a:cxnLst/>
            <a:rect l="l" t="t" r="r" b="b"/>
            <a:pathLst>
              <a:path w="1141729" h="558164">
                <a:moveTo>
                  <a:pt x="0" y="557784"/>
                </a:moveTo>
                <a:lnTo>
                  <a:pt x="1141476" y="557784"/>
                </a:lnTo>
                <a:lnTo>
                  <a:pt x="1141476" y="0"/>
                </a:lnTo>
                <a:lnTo>
                  <a:pt x="0" y="0"/>
                </a:lnTo>
                <a:lnTo>
                  <a:pt x="0" y="55778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3363467" y="2330323"/>
            <a:ext cx="11201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5285" marR="133350" indent="-24257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page</a:t>
            </a:r>
            <a:r>
              <a:rPr sz="1600" spc="-10" dirty="0">
                <a:latin typeface="Times New Roman"/>
                <a:cs typeface="Times New Roman"/>
              </a:rPr>
              <a:t>-</a:t>
            </a:r>
            <a:r>
              <a:rPr sz="1600" spc="-5" dirty="0">
                <a:latin typeface="Times New Roman"/>
                <a:cs typeface="Times New Roman"/>
              </a:rPr>
              <a:t>table  base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232660" y="2923032"/>
            <a:ext cx="1158239" cy="2560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14372" y="2904744"/>
            <a:ext cx="1143000" cy="241300"/>
          </a:xfrm>
          <a:custGeom>
            <a:avLst/>
            <a:gdLst/>
            <a:ahLst/>
            <a:cxnLst/>
            <a:rect l="l" t="t" r="r" b="b"/>
            <a:pathLst>
              <a:path w="1143000" h="241300">
                <a:moveTo>
                  <a:pt x="0" y="240791"/>
                </a:moveTo>
                <a:lnTo>
                  <a:pt x="1143000" y="240791"/>
                </a:lnTo>
                <a:lnTo>
                  <a:pt x="1143000" y="0"/>
                </a:lnTo>
                <a:lnTo>
                  <a:pt x="0" y="0"/>
                </a:lnTo>
                <a:lnTo>
                  <a:pt x="0" y="240791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214372" y="2904744"/>
            <a:ext cx="1143000" cy="241300"/>
          </a:xfrm>
          <a:custGeom>
            <a:avLst/>
            <a:gdLst/>
            <a:ahLst/>
            <a:cxnLst/>
            <a:rect l="l" t="t" r="r" b="b"/>
            <a:pathLst>
              <a:path w="1143000" h="241300">
                <a:moveTo>
                  <a:pt x="0" y="240791"/>
                </a:moveTo>
                <a:lnTo>
                  <a:pt x="1143000" y="240791"/>
                </a:lnTo>
                <a:lnTo>
                  <a:pt x="1143000" y="0"/>
                </a:lnTo>
                <a:lnTo>
                  <a:pt x="0" y="0"/>
                </a:lnTo>
                <a:lnTo>
                  <a:pt x="0" y="24079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366515" y="2923032"/>
            <a:ext cx="1156715" cy="2560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48228" y="2904744"/>
            <a:ext cx="1141730" cy="241300"/>
          </a:xfrm>
          <a:custGeom>
            <a:avLst/>
            <a:gdLst/>
            <a:ahLst/>
            <a:cxnLst/>
            <a:rect l="l" t="t" r="r" b="b"/>
            <a:pathLst>
              <a:path w="1141729" h="241300">
                <a:moveTo>
                  <a:pt x="0" y="240791"/>
                </a:moveTo>
                <a:lnTo>
                  <a:pt x="1141476" y="240791"/>
                </a:lnTo>
                <a:lnTo>
                  <a:pt x="1141476" y="0"/>
                </a:lnTo>
                <a:lnTo>
                  <a:pt x="0" y="0"/>
                </a:lnTo>
                <a:lnTo>
                  <a:pt x="0" y="240791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48228" y="2904744"/>
            <a:ext cx="1141730" cy="241300"/>
          </a:xfrm>
          <a:custGeom>
            <a:avLst/>
            <a:gdLst/>
            <a:ahLst/>
            <a:cxnLst/>
            <a:rect l="l" t="t" r="r" b="b"/>
            <a:pathLst>
              <a:path w="1141729" h="241300">
                <a:moveTo>
                  <a:pt x="0" y="240791"/>
                </a:moveTo>
                <a:lnTo>
                  <a:pt x="1141476" y="240791"/>
                </a:lnTo>
                <a:lnTo>
                  <a:pt x="1141476" y="0"/>
                </a:lnTo>
                <a:lnTo>
                  <a:pt x="0" y="0"/>
                </a:lnTo>
                <a:lnTo>
                  <a:pt x="0" y="24079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4390" y="1504950"/>
            <a:ext cx="759460" cy="759460"/>
          </a:xfrm>
          <a:custGeom>
            <a:avLst/>
            <a:gdLst/>
            <a:ahLst/>
            <a:cxnLst/>
            <a:rect l="l" t="t" r="r" b="b"/>
            <a:pathLst>
              <a:path w="759460" h="759460">
                <a:moveTo>
                  <a:pt x="379475" y="0"/>
                </a:moveTo>
                <a:lnTo>
                  <a:pt x="0" y="379475"/>
                </a:lnTo>
                <a:lnTo>
                  <a:pt x="379475" y="758951"/>
                </a:lnTo>
                <a:lnTo>
                  <a:pt x="758951" y="379475"/>
                </a:lnTo>
                <a:lnTo>
                  <a:pt x="3794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644390" y="1504950"/>
            <a:ext cx="759460" cy="759460"/>
          </a:xfrm>
          <a:custGeom>
            <a:avLst/>
            <a:gdLst/>
            <a:ahLst/>
            <a:cxnLst/>
            <a:rect l="l" t="t" r="r" b="b"/>
            <a:pathLst>
              <a:path w="759460" h="759460">
                <a:moveTo>
                  <a:pt x="0" y="379475"/>
                </a:moveTo>
                <a:lnTo>
                  <a:pt x="379475" y="0"/>
                </a:lnTo>
                <a:lnTo>
                  <a:pt x="758951" y="379475"/>
                </a:lnTo>
                <a:lnTo>
                  <a:pt x="379475" y="758951"/>
                </a:lnTo>
                <a:lnTo>
                  <a:pt x="0" y="37947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4872990" y="1676780"/>
            <a:ext cx="137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Symbol"/>
                <a:cs typeface="Symbol"/>
              </a:rPr>
              <a:t>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991100" y="2237232"/>
            <a:ext cx="76200" cy="455930"/>
          </a:xfrm>
          <a:custGeom>
            <a:avLst/>
            <a:gdLst/>
            <a:ahLst/>
            <a:cxnLst/>
            <a:rect l="l" t="t" r="r" b="b"/>
            <a:pathLst>
              <a:path w="76200" h="455930">
                <a:moveTo>
                  <a:pt x="31750" y="379475"/>
                </a:moveTo>
                <a:lnTo>
                  <a:pt x="0" y="379475"/>
                </a:lnTo>
                <a:lnTo>
                  <a:pt x="38100" y="455675"/>
                </a:lnTo>
                <a:lnTo>
                  <a:pt x="69850" y="392175"/>
                </a:lnTo>
                <a:lnTo>
                  <a:pt x="31750" y="392175"/>
                </a:lnTo>
                <a:lnTo>
                  <a:pt x="31750" y="379475"/>
                </a:lnTo>
                <a:close/>
              </a:path>
              <a:path w="76200" h="455930">
                <a:moveTo>
                  <a:pt x="44450" y="0"/>
                </a:moveTo>
                <a:lnTo>
                  <a:pt x="31750" y="0"/>
                </a:lnTo>
                <a:lnTo>
                  <a:pt x="31750" y="392175"/>
                </a:lnTo>
                <a:lnTo>
                  <a:pt x="44450" y="392175"/>
                </a:lnTo>
                <a:lnTo>
                  <a:pt x="44450" y="0"/>
                </a:lnTo>
                <a:close/>
              </a:path>
              <a:path w="76200" h="455930">
                <a:moveTo>
                  <a:pt x="76200" y="379475"/>
                </a:moveTo>
                <a:lnTo>
                  <a:pt x="44450" y="379475"/>
                </a:lnTo>
                <a:lnTo>
                  <a:pt x="44450" y="392175"/>
                </a:lnTo>
                <a:lnTo>
                  <a:pt x="69850" y="392175"/>
                </a:lnTo>
                <a:lnTo>
                  <a:pt x="76200" y="379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5830315" y="1565529"/>
            <a:ext cx="3219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ahoma"/>
                <a:cs typeface="Tahoma"/>
              </a:rPr>
              <a:t>y</a:t>
            </a:r>
            <a:r>
              <a:rPr sz="1600" spc="-10" dirty="0">
                <a:latin typeface="Tahoma"/>
                <a:cs typeface="Tahoma"/>
              </a:rPr>
              <a:t>es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819015" y="2232736"/>
            <a:ext cx="538480" cy="661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2895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ahoma"/>
                <a:cs typeface="Tahoma"/>
              </a:rPr>
              <a:t>no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1600" spc="-15" dirty="0">
                <a:latin typeface="Tahoma"/>
                <a:cs typeface="Tahoma"/>
              </a:rPr>
              <a:t>trap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977898" y="1845564"/>
            <a:ext cx="2676525" cy="602615"/>
          </a:xfrm>
          <a:custGeom>
            <a:avLst/>
            <a:gdLst/>
            <a:ahLst/>
            <a:cxnLst/>
            <a:rect l="l" t="t" r="r" b="b"/>
            <a:pathLst>
              <a:path w="2676525" h="602614">
                <a:moveTo>
                  <a:pt x="2600198" y="31750"/>
                </a:moveTo>
                <a:lnTo>
                  <a:pt x="2793" y="31750"/>
                </a:lnTo>
                <a:lnTo>
                  <a:pt x="0" y="34544"/>
                </a:lnTo>
                <a:lnTo>
                  <a:pt x="0" y="599439"/>
                </a:lnTo>
                <a:lnTo>
                  <a:pt x="2793" y="602234"/>
                </a:lnTo>
                <a:lnTo>
                  <a:pt x="238506" y="602234"/>
                </a:lnTo>
                <a:lnTo>
                  <a:pt x="238506" y="595884"/>
                </a:lnTo>
                <a:lnTo>
                  <a:pt x="12700" y="595884"/>
                </a:lnTo>
                <a:lnTo>
                  <a:pt x="6350" y="589534"/>
                </a:lnTo>
                <a:lnTo>
                  <a:pt x="12700" y="589534"/>
                </a:lnTo>
                <a:lnTo>
                  <a:pt x="12700" y="44450"/>
                </a:lnTo>
                <a:lnTo>
                  <a:pt x="6350" y="44450"/>
                </a:lnTo>
                <a:lnTo>
                  <a:pt x="12700" y="38100"/>
                </a:lnTo>
                <a:lnTo>
                  <a:pt x="2600198" y="38100"/>
                </a:lnTo>
                <a:lnTo>
                  <a:pt x="2600198" y="31750"/>
                </a:lnTo>
                <a:close/>
              </a:path>
              <a:path w="2676525" h="602614">
                <a:moveTo>
                  <a:pt x="12700" y="589534"/>
                </a:moveTo>
                <a:lnTo>
                  <a:pt x="6350" y="589534"/>
                </a:lnTo>
                <a:lnTo>
                  <a:pt x="12700" y="595884"/>
                </a:lnTo>
                <a:lnTo>
                  <a:pt x="12700" y="589534"/>
                </a:lnTo>
                <a:close/>
              </a:path>
              <a:path w="2676525" h="602614">
                <a:moveTo>
                  <a:pt x="238506" y="589534"/>
                </a:moveTo>
                <a:lnTo>
                  <a:pt x="12700" y="589534"/>
                </a:lnTo>
                <a:lnTo>
                  <a:pt x="12700" y="595884"/>
                </a:lnTo>
                <a:lnTo>
                  <a:pt x="238506" y="595884"/>
                </a:lnTo>
                <a:lnTo>
                  <a:pt x="238506" y="589534"/>
                </a:lnTo>
                <a:close/>
              </a:path>
              <a:path w="2676525" h="602614">
                <a:moveTo>
                  <a:pt x="2600198" y="0"/>
                </a:moveTo>
                <a:lnTo>
                  <a:pt x="2600198" y="76200"/>
                </a:lnTo>
                <a:lnTo>
                  <a:pt x="2663698" y="44450"/>
                </a:lnTo>
                <a:lnTo>
                  <a:pt x="2612898" y="44450"/>
                </a:lnTo>
                <a:lnTo>
                  <a:pt x="2612898" y="31750"/>
                </a:lnTo>
                <a:lnTo>
                  <a:pt x="2663698" y="31750"/>
                </a:lnTo>
                <a:lnTo>
                  <a:pt x="2600198" y="0"/>
                </a:lnTo>
                <a:close/>
              </a:path>
              <a:path w="2676525" h="602614">
                <a:moveTo>
                  <a:pt x="12700" y="38100"/>
                </a:moveTo>
                <a:lnTo>
                  <a:pt x="6350" y="44450"/>
                </a:lnTo>
                <a:lnTo>
                  <a:pt x="12700" y="44450"/>
                </a:lnTo>
                <a:lnTo>
                  <a:pt x="12700" y="38100"/>
                </a:lnTo>
                <a:close/>
              </a:path>
              <a:path w="2676525" h="602614">
                <a:moveTo>
                  <a:pt x="2600198" y="38100"/>
                </a:moveTo>
                <a:lnTo>
                  <a:pt x="12700" y="38100"/>
                </a:lnTo>
                <a:lnTo>
                  <a:pt x="12700" y="44450"/>
                </a:lnTo>
                <a:lnTo>
                  <a:pt x="2600198" y="44450"/>
                </a:lnTo>
                <a:lnTo>
                  <a:pt x="2600198" y="38100"/>
                </a:lnTo>
                <a:close/>
              </a:path>
              <a:path w="2676525" h="602614">
                <a:moveTo>
                  <a:pt x="2663698" y="31750"/>
                </a:moveTo>
                <a:lnTo>
                  <a:pt x="2612898" y="31750"/>
                </a:lnTo>
                <a:lnTo>
                  <a:pt x="2612898" y="44450"/>
                </a:lnTo>
                <a:lnTo>
                  <a:pt x="2663698" y="44450"/>
                </a:lnTo>
                <a:lnTo>
                  <a:pt x="2676398" y="38100"/>
                </a:lnTo>
                <a:lnTo>
                  <a:pt x="2663698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189733" y="967739"/>
            <a:ext cx="2870200" cy="523240"/>
          </a:xfrm>
          <a:custGeom>
            <a:avLst/>
            <a:gdLst/>
            <a:ahLst/>
            <a:cxnLst/>
            <a:rect l="l" t="t" r="r" b="b"/>
            <a:pathLst>
              <a:path w="2870200" h="523240">
                <a:moveTo>
                  <a:pt x="2825496" y="446532"/>
                </a:moveTo>
                <a:lnTo>
                  <a:pt x="2793746" y="446532"/>
                </a:lnTo>
                <a:lnTo>
                  <a:pt x="2831846" y="522732"/>
                </a:lnTo>
                <a:lnTo>
                  <a:pt x="2863596" y="459232"/>
                </a:lnTo>
                <a:lnTo>
                  <a:pt x="2825496" y="459232"/>
                </a:lnTo>
                <a:lnTo>
                  <a:pt x="2825496" y="446532"/>
                </a:lnTo>
                <a:close/>
              </a:path>
              <a:path w="2870200" h="523240">
                <a:moveTo>
                  <a:pt x="2825496" y="283210"/>
                </a:moveTo>
                <a:lnTo>
                  <a:pt x="2825496" y="459232"/>
                </a:lnTo>
                <a:lnTo>
                  <a:pt x="2838196" y="459232"/>
                </a:lnTo>
                <a:lnTo>
                  <a:pt x="2838196" y="289560"/>
                </a:lnTo>
                <a:lnTo>
                  <a:pt x="2831846" y="289560"/>
                </a:lnTo>
                <a:lnTo>
                  <a:pt x="2825496" y="283210"/>
                </a:lnTo>
                <a:close/>
              </a:path>
              <a:path w="2870200" h="523240">
                <a:moveTo>
                  <a:pt x="2869946" y="446532"/>
                </a:moveTo>
                <a:lnTo>
                  <a:pt x="2838196" y="446532"/>
                </a:lnTo>
                <a:lnTo>
                  <a:pt x="2838196" y="459232"/>
                </a:lnTo>
                <a:lnTo>
                  <a:pt x="2863596" y="459232"/>
                </a:lnTo>
                <a:lnTo>
                  <a:pt x="2869946" y="446532"/>
                </a:lnTo>
                <a:close/>
              </a:path>
              <a:path w="2870200" h="523240">
                <a:moveTo>
                  <a:pt x="12700" y="0"/>
                </a:moveTo>
                <a:lnTo>
                  <a:pt x="0" y="0"/>
                </a:lnTo>
                <a:lnTo>
                  <a:pt x="0" y="286638"/>
                </a:lnTo>
                <a:lnTo>
                  <a:pt x="2793" y="289560"/>
                </a:lnTo>
                <a:lnTo>
                  <a:pt x="2825496" y="289560"/>
                </a:lnTo>
                <a:lnTo>
                  <a:pt x="2825496" y="283210"/>
                </a:lnTo>
                <a:lnTo>
                  <a:pt x="12700" y="283210"/>
                </a:lnTo>
                <a:lnTo>
                  <a:pt x="6350" y="276860"/>
                </a:lnTo>
                <a:lnTo>
                  <a:pt x="12700" y="276860"/>
                </a:lnTo>
                <a:lnTo>
                  <a:pt x="12700" y="0"/>
                </a:lnTo>
                <a:close/>
              </a:path>
              <a:path w="2870200" h="523240">
                <a:moveTo>
                  <a:pt x="2835402" y="276860"/>
                </a:moveTo>
                <a:lnTo>
                  <a:pt x="12700" y="276860"/>
                </a:lnTo>
                <a:lnTo>
                  <a:pt x="12700" y="283210"/>
                </a:lnTo>
                <a:lnTo>
                  <a:pt x="2825496" y="283210"/>
                </a:lnTo>
                <a:lnTo>
                  <a:pt x="2831846" y="289560"/>
                </a:lnTo>
                <a:lnTo>
                  <a:pt x="2838196" y="289560"/>
                </a:lnTo>
                <a:lnTo>
                  <a:pt x="2838196" y="279654"/>
                </a:lnTo>
                <a:lnTo>
                  <a:pt x="2835402" y="276860"/>
                </a:lnTo>
                <a:close/>
              </a:path>
              <a:path w="2870200" h="523240">
                <a:moveTo>
                  <a:pt x="12700" y="276860"/>
                </a:moveTo>
                <a:lnTo>
                  <a:pt x="6350" y="276860"/>
                </a:lnTo>
                <a:lnTo>
                  <a:pt x="12700" y="283210"/>
                </a:lnTo>
                <a:lnTo>
                  <a:pt x="12700" y="276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120384" y="2860548"/>
            <a:ext cx="589788" cy="3566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251447" y="2804160"/>
            <a:ext cx="326135" cy="4297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6108191" y="2823463"/>
            <a:ext cx="5562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85" algn="ctr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688835" y="2860548"/>
            <a:ext cx="589787" cy="3566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69607" y="2804160"/>
            <a:ext cx="426720" cy="4297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70547" y="2842260"/>
            <a:ext cx="574675" cy="341630"/>
          </a:xfrm>
          <a:custGeom>
            <a:avLst/>
            <a:gdLst/>
            <a:ahLst/>
            <a:cxnLst/>
            <a:rect l="l" t="t" r="r" b="b"/>
            <a:pathLst>
              <a:path w="574675" h="341630">
                <a:moveTo>
                  <a:pt x="0" y="341375"/>
                </a:moveTo>
                <a:lnTo>
                  <a:pt x="574548" y="341375"/>
                </a:lnTo>
                <a:lnTo>
                  <a:pt x="574548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70547" y="2842260"/>
            <a:ext cx="574675" cy="341630"/>
          </a:xfrm>
          <a:custGeom>
            <a:avLst/>
            <a:gdLst/>
            <a:ahLst/>
            <a:cxnLst/>
            <a:rect l="l" t="t" r="r" b="b"/>
            <a:pathLst>
              <a:path w="574675" h="341630">
                <a:moveTo>
                  <a:pt x="0" y="341375"/>
                </a:moveTo>
                <a:lnTo>
                  <a:pt x="574548" y="341375"/>
                </a:lnTo>
                <a:lnTo>
                  <a:pt x="574548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6682740" y="2823463"/>
            <a:ext cx="5562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d’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632447" y="2522220"/>
            <a:ext cx="76200" cy="341630"/>
          </a:xfrm>
          <a:custGeom>
            <a:avLst/>
            <a:gdLst/>
            <a:ahLst/>
            <a:cxnLst/>
            <a:rect l="l" t="t" r="r" b="b"/>
            <a:pathLst>
              <a:path w="76200" h="341630">
                <a:moveTo>
                  <a:pt x="31750" y="265175"/>
                </a:moveTo>
                <a:lnTo>
                  <a:pt x="0" y="265175"/>
                </a:lnTo>
                <a:lnTo>
                  <a:pt x="38100" y="341375"/>
                </a:lnTo>
                <a:lnTo>
                  <a:pt x="69850" y="277875"/>
                </a:lnTo>
                <a:lnTo>
                  <a:pt x="31750" y="277875"/>
                </a:lnTo>
                <a:lnTo>
                  <a:pt x="31750" y="265175"/>
                </a:lnTo>
                <a:close/>
              </a:path>
              <a:path w="76200" h="341630">
                <a:moveTo>
                  <a:pt x="44450" y="0"/>
                </a:moveTo>
                <a:lnTo>
                  <a:pt x="31750" y="0"/>
                </a:lnTo>
                <a:lnTo>
                  <a:pt x="31750" y="277875"/>
                </a:lnTo>
                <a:lnTo>
                  <a:pt x="44450" y="277875"/>
                </a:lnTo>
                <a:lnTo>
                  <a:pt x="44450" y="0"/>
                </a:lnTo>
                <a:close/>
              </a:path>
              <a:path w="76200" h="341630">
                <a:moveTo>
                  <a:pt x="76200" y="265175"/>
                </a:moveTo>
                <a:lnTo>
                  <a:pt x="44450" y="265175"/>
                </a:lnTo>
                <a:lnTo>
                  <a:pt x="44450" y="277875"/>
                </a:lnTo>
                <a:lnTo>
                  <a:pt x="69850" y="277875"/>
                </a:lnTo>
                <a:lnTo>
                  <a:pt x="76200" y="265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396228" y="2200655"/>
            <a:ext cx="588264" cy="3566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510528" y="2144267"/>
            <a:ext cx="359664" cy="4297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6377940" y="2182367"/>
            <a:ext cx="573405" cy="341630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0" algn="ctr">
              <a:lnSpc>
                <a:spcPts val="1864"/>
              </a:lnSpc>
            </a:pPr>
            <a:r>
              <a:rPr sz="1600" b="1" spc="-5" dirty="0">
                <a:latin typeface="Times New Roman"/>
                <a:cs typeface="Times New Roman"/>
              </a:rPr>
              <a:t>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5167121" y="3323082"/>
            <a:ext cx="480059" cy="480059"/>
          </a:xfrm>
          <a:custGeom>
            <a:avLst/>
            <a:gdLst/>
            <a:ahLst/>
            <a:cxnLst/>
            <a:rect l="l" t="t" r="r" b="b"/>
            <a:pathLst>
              <a:path w="480060" h="480060">
                <a:moveTo>
                  <a:pt x="240029" y="0"/>
                </a:moveTo>
                <a:lnTo>
                  <a:pt x="191648" y="4875"/>
                </a:lnTo>
                <a:lnTo>
                  <a:pt x="146589" y="18859"/>
                </a:lnTo>
                <a:lnTo>
                  <a:pt x="105816" y="40987"/>
                </a:lnTo>
                <a:lnTo>
                  <a:pt x="70294" y="70294"/>
                </a:lnTo>
                <a:lnTo>
                  <a:pt x="40987" y="105816"/>
                </a:lnTo>
                <a:lnTo>
                  <a:pt x="18859" y="146589"/>
                </a:lnTo>
                <a:lnTo>
                  <a:pt x="4875" y="191648"/>
                </a:lnTo>
                <a:lnTo>
                  <a:pt x="0" y="240029"/>
                </a:lnTo>
                <a:lnTo>
                  <a:pt x="4875" y="288411"/>
                </a:lnTo>
                <a:lnTo>
                  <a:pt x="18859" y="333470"/>
                </a:lnTo>
                <a:lnTo>
                  <a:pt x="40987" y="374243"/>
                </a:lnTo>
                <a:lnTo>
                  <a:pt x="70294" y="409765"/>
                </a:lnTo>
                <a:lnTo>
                  <a:pt x="105816" y="439072"/>
                </a:lnTo>
                <a:lnTo>
                  <a:pt x="146589" y="461200"/>
                </a:lnTo>
                <a:lnTo>
                  <a:pt x="191648" y="475184"/>
                </a:lnTo>
                <a:lnTo>
                  <a:pt x="240029" y="480059"/>
                </a:lnTo>
                <a:lnTo>
                  <a:pt x="288411" y="475184"/>
                </a:lnTo>
                <a:lnTo>
                  <a:pt x="333470" y="461200"/>
                </a:lnTo>
                <a:lnTo>
                  <a:pt x="374243" y="439072"/>
                </a:lnTo>
                <a:lnTo>
                  <a:pt x="409765" y="409765"/>
                </a:lnTo>
                <a:lnTo>
                  <a:pt x="439072" y="374243"/>
                </a:lnTo>
                <a:lnTo>
                  <a:pt x="461200" y="333470"/>
                </a:lnTo>
                <a:lnTo>
                  <a:pt x="475184" y="288411"/>
                </a:lnTo>
                <a:lnTo>
                  <a:pt x="480060" y="240029"/>
                </a:lnTo>
                <a:lnTo>
                  <a:pt x="475184" y="191648"/>
                </a:lnTo>
                <a:lnTo>
                  <a:pt x="461200" y="146589"/>
                </a:lnTo>
                <a:lnTo>
                  <a:pt x="439072" y="105816"/>
                </a:lnTo>
                <a:lnTo>
                  <a:pt x="409765" y="70294"/>
                </a:lnTo>
                <a:lnTo>
                  <a:pt x="374243" y="40987"/>
                </a:lnTo>
                <a:lnTo>
                  <a:pt x="333470" y="18859"/>
                </a:lnTo>
                <a:lnTo>
                  <a:pt x="288411" y="4875"/>
                </a:lnTo>
                <a:lnTo>
                  <a:pt x="2400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167121" y="3323082"/>
            <a:ext cx="480059" cy="480059"/>
          </a:xfrm>
          <a:custGeom>
            <a:avLst/>
            <a:gdLst/>
            <a:ahLst/>
            <a:cxnLst/>
            <a:rect l="l" t="t" r="r" b="b"/>
            <a:pathLst>
              <a:path w="480060" h="480060">
                <a:moveTo>
                  <a:pt x="0" y="240029"/>
                </a:moveTo>
                <a:lnTo>
                  <a:pt x="4875" y="191648"/>
                </a:lnTo>
                <a:lnTo>
                  <a:pt x="18859" y="146589"/>
                </a:lnTo>
                <a:lnTo>
                  <a:pt x="40987" y="105816"/>
                </a:lnTo>
                <a:lnTo>
                  <a:pt x="70294" y="70294"/>
                </a:lnTo>
                <a:lnTo>
                  <a:pt x="105816" y="40987"/>
                </a:lnTo>
                <a:lnTo>
                  <a:pt x="146589" y="18859"/>
                </a:lnTo>
                <a:lnTo>
                  <a:pt x="191648" y="4875"/>
                </a:lnTo>
                <a:lnTo>
                  <a:pt x="240029" y="0"/>
                </a:lnTo>
                <a:lnTo>
                  <a:pt x="288411" y="4875"/>
                </a:lnTo>
                <a:lnTo>
                  <a:pt x="333470" y="18859"/>
                </a:lnTo>
                <a:lnTo>
                  <a:pt x="374243" y="40987"/>
                </a:lnTo>
                <a:lnTo>
                  <a:pt x="409765" y="70294"/>
                </a:lnTo>
                <a:lnTo>
                  <a:pt x="439072" y="105816"/>
                </a:lnTo>
                <a:lnTo>
                  <a:pt x="461200" y="146589"/>
                </a:lnTo>
                <a:lnTo>
                  <a:pt x="475184" y="191648"/>
                </a:lnTo>
                <a:lnTo>
                  <a:pt x="480060" y="240029"/>
                </a:lnTo>
                <a:lnTo>
                  <a:pt x="475184" y="288411"/>
                </a:lnTo>
                <a:lnTo>
                  <a:pt x="461200" y="333470"/>
                </a:lnTo>
                <a:lnTo>
                  <a:pt x="439072" y="374243"/>
                </a:lnTo>
                <a:lnTo>
                  <a:pt x="409765" y="409765"/>
                </a:lnTo>
                <a:lnTo>
                  <a:pt x="374243" y="439072"/>
                </a:lnTo>
                <a:lnTo>
                  <a:pt x="333470" y="461200"/>
                </a:lnTo>
                <a:lnTo>
                  <a:pt x="288411" y="475184"/>
                </a:lnTo>
                <a:lnTo>
                  <a:pt x="240029" y="480059"/>
                </a:lnTo>
                <a:lnTo>
                  <a:pt x="191648" y="475184"/>
                </a:lnTo>
                <a:lnTo>
                  <a:pt x="146589" y="461200"/>
                </a:lnTo>
                <a:lnTo>
                  <a:pt x="105816" y="439072"/>
                </a:lnTo>
                <a:lnTo>
                  <a:pt x="70294" y="409765"/>
                </a:lnTo>
                <a:lnTo>
                  <a:pt x="40987" y="374243"/>
                </a:lnTo>
                <a:lnTo>
                  <a:pt x="18859" y="333470"/>
                </a:lnTo>
                <a:lnTo>
                  <a:pt x="4875" y="288411"/>
                </a:lnTo>
                <a:lnTo>
                  <a:pt x="0" y="240029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5337175" y="3373958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+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509515" y="2633217"/>
            <a:ext cx="645160" cy="965200"/>
          </a:xfrm>
          <a:custGeom>
            <a:avLst/>
            <a:gdLst/>
            <a:ahLst/>
            <a:cxnLst/>
            <a:rect l="l" t="t" r="r" b="b"/>
            <a:pathLst>
              <a:path w="645160" h="965200">
                <a:moveTo>
                  <a:pt x="568451" y="888746"/>
                </a:moveTo>
                <a:lnTo>
                  <a:pt x="568451" y="964946"/>
                </a:lnTo>
                <a:lnTo>
                  <a:pt x="631951" y="933196"/>
                </a:lnTo>
                <a:lnTo>
                  <a:pt x="581151" y="933196"/>
                </a:lnTo>
                <a:lnTo>
                  <a:pt x="581151" y="920496"/>
                </a:lnTo>
                <a:lnTo>
                  <a:pt x="631951" y="920496"/>
                </a:lnTo>
                <a:lnTo>
                  <a:pt x="568451" y="888746"/>
                </a:lnTo>
                <a:close/>
              </a:path>
              <a:path w="645160" h="965200">
                <a:moveTo>
                  <a:pt x="221234" y="6350"/>
                </a:moveTo>
                <a:lnTo>
                  <a:pt x="221234" y="930402"/>
                </a:lnTo>
                <a:lnTo>
                  <a:pt x="224028" y="933196"/>
                </a:lnTo>
                <a:lnTo>
                  <a:pt x="568451" y="933196"/>
                </a:lnTo>
                <a:lnTo>
                  <a:pt x="568451" y="926846"/>
                </a:lnTo>
                <a:lnTo>
                  <a:pt x="233934" y="926846"/>
                </a:lnTo>
                <a:lnTo>
                  <a:pt x="227584" y="920496"/>
                </a:lnTo>
                <a:lnTo>
                  <a:pt x="233934" y="920496"/>
                </a:lnTo>
                <a:lnTo>
                  <a:pt x="233934" y="12700"/>
                </a:lnTo>
                <a:lnTo>
                  <a:pt x="227584" y="12700"/>
                </a:lnTo>
                <a:lnTo>
                  <a:pt x="221234" y="6350"/>
                </a:lnTo>
                <a:close/>
              </a:path>
              <a:path w="645160" h="965200">
                <a:moveTo>
                  <a:pt x="631951" y="920496"/>
                </a:moveTo>
                <a:lnTo>
                  <a:pt x="581151" y="920496"/>
                </a:lnTo>
                <a:lnTo>
                  <a:pt x="581151" y="933196"/>
                </a:lnTo>
                <a:lnTo>
                  <a:pt x="631951" y="933196"/>
                </a:lnTo>
                <a:lnTo>
                  <a:pt x="644651" y="926846"/>
                </a:lnTo>
                <a:lnTo>
                  <a:pt x="631951" y="920496"/>
                </a:lnTo>
                <a:close/>
              </a:path>
              <a:path w="645160" h="965200">
                <a:moveTo>
                  <a:pt x="233934" y="920496"/>
                </a:moveTo>
                <a:lnTo>
                  <a:pt x="227584" y="920496"/>
                </a:lnTo>
                <a:lnTo>
                  <a:pt x="233934" y="926846"/>
                </a:lnTo>
                <a:lnTo>
                  <a:pt x="233934" y="920496"/>
                </a:lnTo>
                <a:close/>
              </a:path>
              <a:path w="645160" h="965200">
                <a:moveTo>
                  <a:pt x="568451" y="920496"/>
                </a:moveTo>
                <a:lnTo>
                  <a:pt x="233934" y="920496"/>
                </a:lnTo>
                <a:lnTo>
                  <a:pt x="233934" y="926846"/>
                </a:lnTo>
                <a:lnTo>
                  <a:pt x="568451" y="926846"/>
                </a:lnTo>
                <a:lnTo>
                  <a:pt x="568451" y="920496"/>
                </a:lnTo>
                <a:close/>
              </a:path>
              <a:path w="645160" h="965200">
                <a:moveTo>
                  <a:pt x="231012" y="0"/>
                </a:moveTo>
                <a:lnTo>
                  <a:pt x="0" y="0"/>
                </a:lnTo>
                <a:lnTo>
                  <a:pt x="0" y="12700"/>
                </a:lnTo>
                <a:lnTo>
                  <a:pt x="221234" y="12700"/>
                </a:lnTo>
                <a:lnTo>
                  <a:pt x="221234" y="6350"/>
                </a:lnTo>
                <a:lnTo>
                  <a:pt x="233934" y="6350"/>
                </a:lnTo>
                <a:lnTo>
                  <a:pt x="233934" y="2794"/>
                </a:lnTo>
                <a:lnTo>
                  <a:pt x="231012" y="0"/>
                </a:lnTo>
                <a:close/>
              </a:path>
              <a:path w="645160" h="965200">
                <a:moveTo>
                  <a:pt x="233934" y="6350"/>
                </a:moveTo>
                <a:lnTo>
                  <a:pt x="221234" y="6350"/>
                </a:lnTo>
                <a:lnTo>
                  <a:pt x="227584" y="12700"/>
                </a:lnTo>
                <a:lnTo>
                  <a:pt x="233934" y="12700"/>
                </a:lnTo>
                <a:lnTo>
                  <a:pt x="233934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120384" y="4518659"/>
            <a:ext cx="589788" cy="3566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257544" y="4463796"/>
            <a:ext cx="313944" cy="4297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688835" y="4518659"/>
            <a:ext cx="589787" cy="3566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69607" y="4463796"/>
            <a:ext cx="426720" cy="4297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670547" y="4500371"/>
            <a:ext cx="574675" cy="341630"/>
          </a:xfrm>
          <a:custGeom>
            <a:avLst/>
            <a:gdLst/>
            <a:ahLst/>
            <a:cxnLst/>
            <a:rect l="l" t="t" r="r" b="b"/>
            <a:pathLst>
              <a:path w="574675" h="341629">
                <a:moveTo>
                  <a:pt x="0" y="341375"/>
                </a:moveTo>
                <a:lnTo>
                  <a:pt x="574548" y="341375"/>
                </a:lnTo>
                <a:lnTo>
                  <a:pt x="574548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670547" y="4500371"/>
            <a:ext cx="574675" cy="341630"/>
          </a:xfrm>
          <a:custGeom>
            <a:avLst/>
            <a:gdLst/>
            <a:ahLst/>
            <a:cxnLst/>
            <a:rect l="l" t="t" r="r" b="b"/>
            <a:pathLst>
              <a:path w="574675" h="341629">
                <a:moveTo>
                  <a:pt x="0" y="341375"/>
                </a:moveTo>
                <a:lnTo>
                  <a:pt x="574548" y="341375"/>
                </a:lnTo>
                <a:lnTo>
                  <a:pt x="574548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713476" y="4614671"/>
            <a:ext cx="402590" cy="76200"/>
          </a:xfrm>
          <a:custGeom>
            <a:avLst/>
            <a:gdLst/>
            <a:ahLst/>
            <a:cxnLst/>
            <a:rect l="l" t="t" r="r" b="b"/>
            <a:pathLst>
              <a:path w="402589" h="76200">
                <a:moveTo>
                  <a:pt x="326136" y="0"/>
                </a:moveTo>
                <a:lnTo>
                  <a:pt x="326136" y="76200"/>
                </a:lnTo>
                <a:lnTo>
                  <a:pt x="389636" y="44450"/>
                </a:lnTo>
                <a:lnTo>
                  <a:pt x="338836" y="44450"/>
                </a:lnTo>
                <a:lnTo>
                  <a:pt x="338836" y="31750"/>
                </a:lnTo>
                <a:lnTo>
                  <a:pt x="389636" y="31750"/>
                </a:lnTo>
                <a:lnTo>
                  <a:pt x="326136" y="0"/>
                </a:lnTo>
                <a:close/>
              </a:path>
              <a:path w="402589" h="76200">
                <a:moveTo>
                  <a:pt x="326136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26136" y="44450"/>
                </a:lnTo>
                <a:lnTo>
                  <a:pt x="326136" y="31750"/>
                </a:lnTo>
                <a:close/>
              </a:path>
              <a:path w="402589" h="76200">
                <a:moveTo>
                  <a:pt x="389636" y="31750"/>
                </a:moveTo>
                <a:lnTo>
                  <a:pt x="338836" y="31750"/>
                </a:lnTo>
                <a:lnTo>
                  <a:pt x="338836" y="44450"/>
                </a:lnTo>
                <a:lnTo>
                  <a:pt x="389636" y="44450"/>
                </a:lnTo>
                <a:lnTo>
                  <a:pt x="402336" y="38100"/>
                </a:lnTo>
                <a:lnTo>
                  <a:pt x="389636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750053" y="3697732"/>
            <a:ext cx="474345" cy="993140"/>
          </a:xfrm>
          <a:custGeom>
            <a:avLst/>
            <a:gdLst/>
            <a:ahLst/>
            <a:cxnLst/>
            <a:rect l="l" t="t" r="r" b="b"/>
            <a:pathLst>
              <a:path w="474345" h="993139">
                <a:moveTo>
                  <a:pt x="243459" y="916940"/>
                </a:moveTo>
                <a:lnTo>
                  <a:pt x="243459" y="993140"/>
                </a:lnTo>
                <a:lnTo>
                  <a:pt x="306959" y="961390"/>
                </a:lnTo>
                <a:lnTo>
                  <a:pt x="256159" y="961390"/>
                </a:lnTo>
                <a:lnTo>
                  <a:pt x="256159" y="948690"/>
                </a:lnTo>
                <a:lnTo>
                  <a:pt x="306959" y="948690"/>
                </a:lnTo>
                <a:lnTo>
                  <a:pt x="243459" y="916940"/>
                </a:lnTo>
                <a:close/>
              </a:path>
              <a:path w="474345" h="993139">
                <a:moveTo>
                  <a:pt x="467995" y="0"/>
                </a:moveTo>
                <a:lnTo>
                  <a:pt x="3175" y="263398"/>
                </a:lnTo>
                <a:lnTo>
                  <a:pt x="1270" y="264541"/>
                </a:lnTo>
                <a:lnTo>
                  <a:pt x="0" y="266573"/>
                </a:lnTo>
                <a:lnTo>
                  <a:pt x="0" y="958596"/>
                </a:lnTo>
                <a:lnTo>
                  <a:pt x="2794" y="961390"/>
                </a:lnTo>
                <a:lnTo>
                  <a:pt x="243459" y="961390"/>
                </a:lnTo>
                <a:lnTo>
                  <a:pt x="243459" y="955040"/>
                </a:lnTo>
                <a:lnTo>
                  <a:pt x="12700" y="955040"/>
                </a:lnTo>
                <a:lnTo>
                  <a:pt x="6350" y="948690"/>
                </a:lnTo>
                <a:lnTo>
                  <a:pt x="12700" y="948690"/>
                </a:lnTo>
                <a:lnTo>
                  <a:pt x="12700" y="274447"/>
                </a:lnTo>
                <a:lnTo>
                  <a:pt x="9525" y="274447"/>
                </a:lnTo>
                <a:lnTo>
                  <a:pt x="12700" y="268859"/>
                </a:lnTo>
                <a:lnTo>
                  <a:pt x="19386" y="268859"/>
                </a:lnTo>
                <a:lnTo>
                  <a:pt x="474345" y="11049"/>
                </a:lnTo>
                <a:lnTo>
                  <a:pt x="467995" y="0"/>
                </a:lnTo>
                <a:close/>
              </a:path>
              <a:path w="474345" h="993139">
                <a:moveTo>
                  <a:pt x="306959" y="948690"/>
                </a:moveTo>
                <a:lnTo>
                  <a:pt x="256159" y="948690"/>
                </a:lnTo>
                <a:lnTo>
                  <a:pt x="256159" y="961390"/>
                </a:lnTo>
                <a:lnTo>
                  <a:pt x="306959" y="961390"/>
                </a:lnTo>
                <a:lnTo>
                  <a:pt x="319659" y="955040"/>
                </a:lnTo>
                <a:lnTo>
                  <a:pt x="306959" y="948690"/>
                </a:lnTo>
                <a:close/>
              </a:path>
              <a:path w="474345" h="993139">
                <a:moveTo>
                  <a:pt x="12700" y="948690"/>
                </a:moveTo>
                <a:lnTo>
                  <a:pt x="6350" y="948690"/>
                </a:lnTo>
                <a:lnTo>
                  <a:pt x="12700" y="955040"/>
                </a:lnTo>
                <a:lnTo>
                  <a:pt x="12700" y="948690"/>
                </a:lnTo>
                <a:close/>
              </a:path>
              <a:path w="474345" h="993139">
                <a:moveTo>
                  <a:pt x="243459" y="948690"/>
                </a:moveTo>
                <a:lnTo>
                  <a:pt x="12700" y="948690"/>
                </a:lnTo>
                <a:lnTo>
                  <a:pt x="12700" y="955040"/>
                </a:lnTo>
                <a:lnTo>
                  <a:pt x="243459" y="955040"/>
                </a:lnTo>
                <a:lnTo>
                  <a:pt x="243459" y="948690"/>
                </a:lnTo>
                <a:close/>
              </a:path>
              <a:path w="474345" h="993139">
                <a:moveTo>
                  <a:pt x="12700" y="268859"/>
                </a:moveTo>
                <a:lnTo>
                  <a:pt x="9525" y="274447"/>
                </a:lnTo>
                <a:lnTo>
                  <a:pt x="12700" y="272647"/>
                </a:lnTo>
                <a:lnTo>
                  <a:pt x="12700" y="268859"/>
                </a:lnTo>
                <a:close/>
              </a:path>
              <a:path w="474345" h="993139">
                <a:moveTo>
                  <a:pt x="12700" y="272647"/>
                </a:moveTo>
                <a:lnTo>
                  <a:pt x="9525" y="274447"/>
                </a:lnTo>
                <a:lnTo>
                  <a:pt x="12700" y="274447"/>
                </a:lnTo>
                <a:lnTo>
                  <a:pt x="12700" y="272647"/>
                </a:lnTo>
                <a:close/>
              </a:path>
              <a:path w="474345" h="993139">
                <a:moveTo>
                  <a:pt x="19386" y="268859"/>
                </a:moveTo>
                <a:lnTo>
                  <a:pt x="12700" y="268859"/>
                </a:lnTo>
                <a:lnTo>
                  <a:pt x="12700" y="272647"/>
                </a:lnTo>
                <a:lnTo>
                  <a:pt x="19386" y="268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935723" y="3195827"/>
            <a:ext cx="76200" cy="1300480"/>
          </a:xfrm>
          <a:custGeom>
            <a:avLst/>
            <a:gdLst/>
            <a:ahLst/>
            <a:cxnLst/>
            <a:rect l="l" t="t" r="r" b="b"/>
            <a:pathLst>
              <a:path w="76200" h="1300479">
                <a:moveTo>
                  <a:pt x="31750" y="1223772"/>
                </a:moveTo>
                <a:lnTo>
                  <a:pt x="0" y="1223772"/>
                </a:lnTo>
                <a:lnTo>
                  <a:pt x="38100" y="1299972"/>
                </a:lnTo>
                <a:lnTo>
                  <a:pt x="69850" y="1236472"/>
                </a:lnTo>
                <a:lnTo>
                  <a:pt x="31750" y="1236472"/>
                </a:lnTo>
                <a:lnTo>
                  <a:pt x="31750" y="1223772"/>
                </a:lnTo>
                <a:close/>
              </a:path>
              <a:path w="76200" h="1300479">
                <a:moveTo>
                  <a:pt x="44450" y="0"/>
                </a:moveTo>
                <a:lnTo>
                  <a:pt x="31750" y="0"/>
                </a:lnTo>
                <a:lnTo>
                  <a:pt x="31750" y="1236472"/>
                </a:lnTo>
                <a:lnTo>
                  <a:pt x="44450" y="1236472"/>
                </a:lnTo>
                <a:lnTo>
                  <a:pt x="44450" y="0"/>
                </a:lnTo>
                <a:close/>
              </a:path>
              <a:path w="76200" h="1300479">
                <a:moveTo>
                  <a:pt x="76200" y="1223772"/>
                </a:moveTo>
                <a:lnTo>
                  <a:pt x="44450" y="1223772"/>
                </a:lnTo>
                <a:lnTo>
                  <a:pt x="44450" y="1236472"/>
                </a:lnTo>
                <a:lnTo>
                  <a:pt x="69850" y="1236472"/>
                </a:lnTo>
                <a:lnTo>
                  <a:pt x="76200" y="1223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2651505" y="3209289"/>
            <a:ext cx="14871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95" dirty="0">
                <a:latin typeface="Tahoma"/>
                <a:cs typeface="Tahoma"/>
              </a:rPr>
              <a:t>bảng </a:t>
            </a:r>
            <a:r>
              <a:rPr sz="1600" spc="-5" dirty="0">
                <a:latin typeface="Tahoma"/>
                <a:cs typeface="Tahoma"/>
              </a:rPr>
              <a:t>phân</a:t>
            </a:r>
            <a:r>
              <a:rPr sz="1600" spc="-185" dirty="0">
                <a:latin typeface="Tahoma"/>
                <a:cs typeface="Tahoma"/>
              </a:rPr>
              <a:t> </a:t>
            </a:r>
            <a:r>
              <a:rPr sz="1600" spc="-190" dirty="0">
                <a:latin typeface="Tahoma"/>
                <a:cs typeface="Tahoma"/>
              </a:rPr>
              <a:t>đoạn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770501" y="5329554"/>
            <a:ext cx="1381125" cy="50800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22885" marR="5080" indent="-210820">
              <a:lnSpc>
                <a:spcPts val="1880"/>
              </a:lnSpc>
              <a:spcBef>
                <a:spcPts val="190"/>
              </a:spcBef>
            </a:pPr>
            <a:r>
              <a:rPr sz="1600" spc="-195" dirty="0">
                <a:latin typeface="Tahoma"/>
                <a:cs typeface="Tahoma"/>
              </a:rPr>
              <a:t>bảng </a:t>
            </a:r>
            <a:r>
              <a:rPr sz="1600" spc="-10" dirty="0">
                <a:latin typeface="Tahoma"/>
                <a:cs typeface="Tahoma"/>
              </a:rPr>
              <a:t>trang cho  segment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b="1" spc="-5" dirty="0"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6108191" y="4482465"/>
            <a:ext cx="1183640" cy="659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95"/>
              </a:spcBef>
              <a:tabLst>
                <a:tab pos="518795" algn="l"/>
              </a:tabLst>
            </a:pPr>
            <a:r>
              <a:rPr sz="1600" b="1" spc="-5" dirty="0">
                <a:latin typeface="Times New Roman"/>
                <a:cs typeface="Times New Roman"/>
              </a:rPr>
              <a:t>f	d’</a:t>
            </a:r>
            <a:endParaRPr sz="1600">
              <a:latin typeface="Times New Roman"/>
              <a:cs typeface="Times New Roman"/>
            </a:endParaRPr>
          </a:p>
          <a:p>
            <a:pPr marL="21590" algn="ctr">
              <a:lnSpc>
                <a:spcPct val="100000"/>
              </a:lnSpc>
              <a:spcBef>
                <a:spcPts val="1150"/>
              </a:spcBef>
            </a:pPr>
            <a:r>
              <a:rPr sz="1600" spc="-409" dirty="0">
                <a:latin typeface="Tahoma"/>
                <a:cs typeface="Tahoma"/>
              </a:rPr>
              <a:t>địa </a:t>
            </a:r>
            <a:r>
              <a:rPr sz="1600" spc="-420" dirty="0">
                <a:latin typeface="Tahoma"/>
                <a:cs typeface="Tahoma"/>
              </a:rPr>
              <a:t>chỉ </a:t>
            </a:r>
            <a:r>
              <a:rPr sz="1600" spc="-260" dirty="0">
                <a:latin typeface="Tahoma"/>
                <a:cs typeface="Tahoma"/>
              </a:rPr>
              <a:t>vật</a:t>
            </a:r>
            <a:r>
              <a:rPr sz="1600" spc="-6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lý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29271" y="4829555"/>
            <a:ext cx="495300" cy="76200"/>
          </a:xfrm>
          <a:custGeom>
            <a:avLst/>
            <a:gdLst/>
            <a:ahLst/>
            <a:cxnLst/>
            <a:rect l="l" t="t" r="r" b="b"/>
            <a:pathLst>
              <a:path w="495300" h="76200">
                <a:moveTo>
                  <a:pt x="419100" y="0"/>
                </a:moveTo>
                <a:lnTo>
                  <a:pt x="419100" y="76200"/>
                </a:lnTo>
                <a:lnTo>
                  <a:pt x="482600" y="44450"/>
                </a:lnTo>
                <a:lnTo>
                  <a:pt x="431800" y="44450"/>
                </a:lnTo>
                <a:lnTo>
                  <a:pt x="431800" y="31750"/>
                </a:lnTo>
                <a:lnTo>
                  <a:pt x="482600" y="31750"/>
                </a:lnTo>
                <a:lnTo>
                  <a:pt x="419100" y="0"/>
                </a:lnTo>
                <a:close/>
              </a:path>
              <a:path w="495300" h="76200">
                <a:moveTo>
                  <a:pt x="4191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19100" y="44450"/>
                </a:lnTo>
                <a:lnTo>
                  <a:pt x="419100" y="31750"/>
                </a:lnTo>
                <a:close/>
              </a:path>
              <a:path w="495300" h="76200">
                <a:moveTo>
                  <a:pt x="482600" y="31750"/>
                </a:moveTo>
                <a:lnTo>
                  <a:pt x="431800" y="31750"/>
                </a:lnTo>
                <a:lnTo>
                  <a:pt x="431800" y="44450"/>
                </a:lnTo>
                <a:lnTo>
                  <a:pt x="482600" y="44450"/>
                </a:lnTo>
                <a:lnTo>
                  <a:pt x="495300" y="38100"/>
                </a:lnTo>
                <a:lnTo>
                  <a:pt x="4826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42859" y="4306823"/>
            <a:ext cx="958596" cy="1149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24571" y="4288535"/>
            <a:ext cx="943610" cy="1134110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Times New Roman"/>
              <a:cs typeface="Times New Roman"/>
            </a:endParaRPr>
          </a:p>
          <a:p>
            <a:pPr marL="160020">
              <a:lnSpc>
                <a:spcPct val="100000"/>
              </a:lnSpc>
            </a:pPr>
            <a:r>
              <a:rPr sz="1600" b="1" spc="-5" dirty="0">
                <a:latin typeface="Times New Roman"/>
                <a:cs typeface="Times New Roman"/>
              </a:rPr>
              <a:t>Bộ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nhớ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77028" y="4325111"/>
            <a:ext cx="608076" cy="440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58740" y="4306823"/>
            <a:ext cx="593090" cy="425450"/>
          </a:xfrm>
          <a:custGeom>
            <a:avLst/>
            <a:gdLst/>
            <a:ahLst/>
            <a:cxnLst/>
            <a:rect l="l" t="t" r="r" b="b"/>
            <a:pathLst>
              <a:path w="593089" h="425450">
                <a:moveTo>
                  <a:pt x="0" y="425195"/>
                </a:moveTo>
                <a:lnTo>
                  <a:pt x="592836" y="425195"/>
                </a:lnTo>
                <a:lnTo>
                  <a:pt x="592836" y="0"/>
                </a:lnTo>
                <a:lnTo>
                  <a:pt x="0" y="0"/>
                </a:lnTo>
                <a:lnTo>
                  <a:pt x="0" y="425195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58740" y="4306823"/>
            <a:ext cx="593090" cy="425450"/>
          </a:xfrm>
          <a:custGeom>
            <a:avLst/>
            <a:gdLst/>
            <a:ahLst/>
            <a:cxnLst/>
            <a:rect l="l" t="t" r="r" b="b"/>
            <a:pathLst>
              <a:path w="593089" h="425450">
                <a:moveTo>
                  <a:pt x="0" y="425195"/>
                </a:moveTo>
                <a:lnTo>
                  <a:pt x="592836" y="425195"/>
                </a:lnTo>
                <a:lnTo>
                  <a:pt x="592836" y="0"/>
                </a:lnTo>
                <a:lnTo>
                  <a:pt x="0" y="0"/>
                </a:lnTo>
                <a:lnTo>
                  <a:pt x="0" y="42519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7028" y="4750308"/>
            <a:ext cx="608076" cy="2804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23332" y="4695444"/>
            <a:ext cx="313943" cy="4297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58740" y="4732020"/>
            <a:ext cx="593090" cy="254635"/>
          </a:xfrm>
          <a:custGeom>
            <a:avLst/>
            <a:gdLst/>
            <a:ahLst/>
            <a:cxnLst/>
            <a:rect l="l" t="t" r="r" b="b"/>
            <a:pathLst>
              <a:path w="593089" h="254635">
                <a:moveTo>
                  <a:pt x="0" y="254507"/>
                </a:moveTo>
                <a:lnTo>
                  <a:pt x="592836" y="254507"/>
                </a:lnTo>
                <a:lnTo>
                  <a:pt x="592836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58740" y="4732020"/>
            <a:ext cx="593090" cy="265430"/>
          </a:xfrm>
          <a:custGeom>
            <a:avLst/>
            <a:gdLst/>
            <a:ahLst/>
            <a:cxnLst/>
            <a:rect l="l" t="t" r="r" b="b"/>
            <a:pathLst>
              <a:path w="593089" h="265429">
                <a:moveTo>
                  <a:pt x="0" y="265175"/>
                </a:moveTo>
                <a:lnTo>
                  <a:pt x="592836" y="265175"/>
                </a:lnTo>
                <a:lnTo>
                  <a:pt x="592836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164835" y="4714494"/>
            <a:ext cx="5810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f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77028" y="5004815"/>
            <a:ext cx="608076" cy="4404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58740" y="4986528"/>
            <a:ext cx="593090" cy="425450"/>
          </a:xfrm>
          <a:custGeom>
            <a:avLst/>
            <a:gdLst/>
            <a:ahLst/>
            <a:cxnLst/>
            <a:rect l="l" t="t" r="r" b="b"/>
            <a:pathLst>
              <a:path w="593089" h="425450">
                <a:moveTo>
                  <a:pt x="0" y="425196"/>
                </a:moveTo>
                <a:lnTo>
                  <a:pt x="592836" y="425196"/>
                </a:lnTo>
                <a:lnTo>
                  <a:pt x="592836" y="0"/>
                </a:lnTo>
                <a:lnTo>
                  <a:pt x="0" y="0"/>
                </a:lnTo>
                <a:lnTo>
                  <a:pt x="0" y="4251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58740" y="4986528"/>
            <a:ext cx="593090" cy="425450"/>
          </a:xfrm>
          <a:custGeom>
            <a:avLst/>
            <a:gdLst/>
            <a:ahLst/>
            <a:cxnLst/>
            <a:rect l="l" t="t" r="r" b="b"/>
            <a:pathLst>
              <a:path w="593089" h="425450">
                <a:moveTo>
                  <a:pt x="0" y="425196"/>
                </a:moveTo>
                <a:lnTo>
                  <a:pt x="592836" y="425196"/>
                </a:lnTo>
                <a:lnTo>
                  <a:pt x="592836" y="0"/>
                </a:lnTo>
                <a:lnTo>
                  <a:pt x="0" y="0"/>
                </a:lnTo>
                <a:lnTo>
                  <a:pt x="0" y="42519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54040" y="3502152"/>
            <a:ext cx="706120" cy="382905"/>
          </a:xfrm>
          <a:custGeom>
            <a:avLst/>
            <a:gdLst/>
            <a:ahLst/>
            <a:cxnLst/>
            <a:rect l="l" t="t" r="r" b="b"/>
            <a:pathLst>
              <a:path w="706120" h="382904">
                <a:moveTo>
                  <a:pt x="76200" y="306324"/>
                </a:moveTo>
                <a:lnTo>
                  <a:pt x="0" y="344424"/>
                </a:lnTo>
                <a:lnTo>
                  <a:pt x="76200" y="382524"/>
                </a:lnTo>
                <a:lnTo>
                  <a:pt x="76200" y="350774"/>
                </a:lnTo>
                <a:lnTo>
                  <a:pt x="63500" y="350774"/>
                </a:lnTo>
                <a:lnTo>
                  <a:pt x="63500" y="338074"/>
                </a:lnTo>
                <a:lnTo>
                  <a:pt x="76200" y="338074"/>
                </a:lnTo>
                <a:lnTo>
                  <a:pt x="76200" y="306324"/>
                </a:lnTo>
                <a:close/>
              </a:path>
              <a:path w="706120" h="382904">
                <a:moveTo>
                  <a:pt x="76200" y="338074"/>
                </a:moveTo>
                <a:lnTo>
                  <a:pt x="63500" y="338074"/>
                </a:lnTo>
                <a:lnTo>
                  <a:pt x="63500" y="350774"/>
                </a:lnTo>
                <a:lnTo>
                  <a:pt x="76200" y="350774"/>
                </a:lnTo>
                <a:lnTo>
                  <a:pt x="76200" y="338074"/>
                </a:lnTo>
                <a:close/>
              </a:path>
              <a:path w="706120" h="382904">
                <a:moveTo>
                  <a:pt x="693165" y="338074"/>
                </a:moveTo>
                <a:lnTo>
                  <a:pt x="76200" y="338074"/>
                </a:lnTo>
                <a:lnTo>
                  <a:pt x="76200" y="350774"/>
                </a:lnTo>
                <a:lnTo>
                  <a:pt x="703072" y="350774"/>
                </a:lnTo>
                <a:lnTo>
                  <a:pt x="705865" y="347980"/>
                </a:lnTo>
                <a:lnTo>
                  <a:pt x="705865" y="344424"/>
                </a:lnTo>
                <a:lnTo>
                  <a:pt x="693165" y="344424"/>
                </a:lnTo>
                <a:lnTo>
                  <a:pt x="693165" y="338074"/>
                </a:lnTo>
                <a:close/>
              </a:path>
              <a:path w="706120" h="382904">
                <a:moveTo>
                  <a:pt x="705865" y="0"/>
                </a:moveTo>
                <a:lnTo>
                  <a:pt x="693165" y="0"/>
                </a:lnTo>
                <a:lnTo>
                  <a:pt x="693165" y="344424"/>
                </a:lnTo>
                <a:lnTo>
                  <a:pt x="699515" y="338074"/>
                </a:lnTo>
                <a:lnTo>
                  <a:pt x="705865" y="338074"/>
                </a:lnTo>
                <a:lnTo>
                  <a:pt x="705865" y="0"/>
                </a:lnTo>
                <a:close/>
              </a:path>
              <a:path w="706120" h="382904">
                <a:moveTo>
                  <a:pt x="705865" y="338074"/>
                </a:moveTo>
                <a:lnTo>
                  <a:pt x="699515" y="338074"/>
                </a:lnTo>
                <a:lnTo>
                  <a:pt x="693165" y="344424"/>
                </a:lnTo>
                <a:lnTo>
                  <a:pt x="705865" y="344424"/>
                </a:lnTo>
                <a:lnTo>
                  <a:pt x="705865" y="3380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49823" y="2304033"/>
            <a:ext cx="1201420" cy="279400"/>
          </a:xfrm>
          <a:custGeom>
            <a:avLst/>
            <a:gdLst/>
            <a:ahLst/>
            <a:cxnLst/>
            <a:rect l="l" t="t" r="r" b="b"/>
            <a:pathLst>
              <a:path w="1201420" h="279400">
                <a:moveTo>
                  <a:pt x="1156461" y="202945"/>
                </a:moveTo>
                <a:lnTo>
                  <a:pt x="1124711" y="202945"/>
                </a:lnTo>
                <a:lnTo>
                  <a:pt x="1162811" y="279145"/>
                </a:lnTo>
                <a:lnTo>
                  <a:pt x="1194561" y="215645"/>
                </a:lnTo>
                <a:lnTo>
                  <a:pt x="1156461" y="215645"/>
                </a:lnTo>
                <a:lnTo>
                  <a:pt x="1156461" y="202945"/>
                </a:lnTo>
                <a:close/>
              </a:path>
              <a:path w="1201420" h="279400">
                <a:moveTo>
                  <a:pt x="1156461" y="6350"/>
                </a:moveTo>
                <a:lnTo>
                  <a:pt x="1156461" y="215645"/>
                </a:lnTo>
                <a:lnTo>
                  <a:pt x="1169161" y="215645"/>
                </a:lnTo>
                <a:lnTo>
                  <a:pt x="1169161" y="12700"/>
                </a:lnTo>
                <a:lnTo>
                  <a:pt x="1162811" y="12700"/>
                </a:lnTo>
                <a:lnTo>
                  <a:pt x="1156461" y="6350"/>
                </a:lnTo>
                <a:close/>
              </a:path>
              <a:path w="1201420" h="279400">
                <a:moveTo>
                  <a:pt x="1200911" y="202945"/>
                </a:moveTo>
                <a:lnTo>
                  <a:pt x="1169161" y="202945"/>
                </a:lnTo>
                <a:lnTo>
                  <a:pt x="1169161" y="215645"/>
                </a:lnTo>
                <a:lnTo>
                  <a:pt x="1194561" y="215645"/>
                </a:lnTo>
                <a:lnTo>
                  <a:pt x="1200911" y="202945"/>
                </a:lnTo>
                <a:close/>
              </a:path>
              <a:path w="1201420" h="279400">
                <a:moveTo>
                  <a:pt x="1166368" y="0"/>
                </a:moveTo>
                <a:lnTo>
                  <a:pt x="0" y="0"/>
                </a:lnTo>
                <a:lnTo>
                  <a:pt x="0" y="12700"/>
                </a:lnTo>
                <a:lnTo>
                  <a:pt x="1156461" y="12700"/>
                </a:lnTo>
                <a:lnTo>
                  <a:pt x="1156461" y="6350"/>
                </a:lnTo>
                <a:lnTo>
                  <a:pt x="1169161" y="6350"/>
                </a:lnTo>
                <a:lnTo>
                  <a:pt x="1169161" y="2793"/>
                </a:lnTo>
                <a:lnTo>
                  <a:pt x="1166368" y="0"/>
                </a:lnTo>
                <a:close/>
              </a:path>
              <a:path w="1201420" h="279400">
                <a:moveTo>
                  <a:pt x="1169161" y="6350"/>
                </a:moveTo>
                <a:lnTo>
                  <a:pt x="1156461" y="6350"/>
                </a:lnTo>
                <a:lnTo>
                  <a:pt x="1162811" y="12700"/>
                </a:lnTo>
                <a:lnTo>
                  <a:pt x="1169161" y="12700"/>
                </a:lnTo>
                <a:lnTo>
                  <a:pt x="1169161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63267" y="1197863"/>
            <a:ext cx="537971" cy="3261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68423" y="1143000"/>
            <a:ext cx="326136" cy="4297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79904" y="1197863"/>
            <a:ext cx="537971" cy="3261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69820" y="1143000"/>
            <a:ext cx="359663" cy="4297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61616" y="1179575"/>
            <a:ext cx="523240" cy="311150"/>
          </a:xfrm>
          <a:custGeom>
            <a:avLst/>
            <a:gdLst/>
            <a:ahLst/>
            <a:cxnLst/>
            <a:rect l="l" t="t" r="r" b="b"/>
            <a:pathLst>
              <a:path w="523239" h="311150">
                <a:moveTo>
                  <a:pt x="0" y="310896"/>
                </a:moveTo>
                <a:lnTo>
                  <a:pt x="522731" y="310896"/>
                </a:lnTo>
                <a:lnTo>
                  <a:pt x="522731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61616" y="1179575"/>
            <a:ext cx="523240" cy="311150"/>
          </a:xfrm>
          <a:custGeom>
            <a:avLst/>
            <a:gdLst/>
            <a:ahLst/>
            <a:cxnLst/>
            <a:rect l="l" t="t" r="r" b="b"/>
            <a:pathLst>
              <a:path w="523239" h="311150">
                <a:moveTo>
                  <a:pt x="0" y="310896"/>
                </a:moveTo>
                <a:lnTo>
                  <a:pt x="522731" y="310896"/>
                </a:lnTo>
                <a:lnTo>
                  <a:pt x="522731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751076" y="608203"/>
            <a:ext cx="1027430" cy="82169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27025" marR="196850" indent="-88900">
              <a:lnSpc>
                <a:spcPts val="1880"/>
              </a:lnSpc>
              <a:spcBef>
                <a:spcPts val="190"/>
              </a:spcBef>
            </a:pPr>
            <a:r>
              <a:rPr sz="1600" spc="-409" dirty="0">
                <a:latin typeface="Tahoma"/>
                <a:cs typeface="Tahoma"/>
              </a:rPr>
              <a:t>địa </a:t>
            </a:r>
            <a:r>
              <a:rPr sz="1600" spc="-420" dirty="0">
                <a:latin typeface="Tahoma"/>
                <a:cs typeface="Tahoma"/>
              </a:rPr>
              <a:t>chỉ  </a:t>
            </a:r>
            <a:r>
              <a:rPr sz="1600" spc="-5" dirty="0">
                <a:latin typeface="Tahoma"/>
                <a:cs typeface="Tahoma"/>
              </a:rPr>
              <a:t>logic</a:t>
            </a:r>
            <a:endParaRPr sz="1600">
              <a:latin typeface="Tahoma"/>
              <a:cs typeface="Tahoma"/>
            </a:endParaRPr>
          </a:p>
          <a:p>
            <a:pPr marL="215265">
              <a:lnSpc>
                <a:spcPct val="100000"/>
              </a:lnSpc>
              <a:spcBef>
                <a:spcPts val="495"/>
              </a:spcBef>
              <a:tabLst>
                <a:tab pos="716280" algn="l"/>
              </a:tabLst>
            </a:pPr>
            <a:r>
              <a:rPr sz="1600" b="1" spc="-5" dirty="0">
                <a:latin typeface="Times New Roman"/>
                <a:cs typeface="Times New Roman"/>
              </a:rPr>
              <a:t>s	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965960" y="1482852"/>
            <a:ext cx="76200" cy="620395"/>
          </a:xfrm>
          <a:custGeom>
            <a:avLst/>
            <a:gdLst/>
            <a:ahLst/>
            <a:cxnLst/>
            <a:rect l="l" t="t" r="r" b="b"/>
            <a:pathLst>
              <a:path w="76200" h="620394">
                <a:moveTo>
                  <a:pt x="31750" y="544068"/>
                </a:moveTo>
                <a:lnTo>
                  <a:pt x="0" y="544068"/>
                </a:lnTo>
                <a:lnTo>
                  <a:pt x="38100" y="620268"/>
                </a:lnTo>
                <a:lnTo>
                  <a:pt x="69850" y="556768"/>
                </a:lnTo>
                <a:lnTo>
                  <a:pt x="31750" y="556768"/>
                </a:lnTo>
                <a:lnTo>
                  <a:pt x="31750" y="544068"/>
                </a:lnTo>
                <a:close/>
              </a:path>
              <a:path w="76200" h="620394">
                <a:moveTo>
                  <a:pt x="44450" y="0"/>
                </a:moveTo>
                <a:lnTo>
                  <a:pt x="31750" y="0"/>
                </a:lnTo>
                <a:lnTo>
                  <a:pt x="31750" y="556768"/>
                </a:lnTo>
                <a:lnTo>
                  <a:pt x="44450" y="556768"/>
                </a:lnTo>
                <a:lnTo>
                  <a:pt x="44450" y="0"/>
                </a:lnTo>
                <a:close/>
              </a:path>
              <a:path w="76200" h="620394">
                <a:moveTo>
                  <a:pt x="76200" y="544068"/>
                </a:moveTo>
                <a:lnTo>
                  <a:pt x="44450" y="544068"/>
                </a:lnTo>
                <a:lnTo>
                  <a:pt x="44450" y="556768"/>
                </a:lnTo>
                <a:lnTo>
                  <a:pt x="69850" y="556768"/>
                </a:lnTo>
                <a:lnTo>
                  <a:pt x="76200" y="544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83842" y="2103882"/>
            <a:ext cx="436245" cy="437515"/>
          </a:xfrm>
          <a:custGeom>
            <a:avLst/>
            <a:gdLst/>
            <a:ahLst/>
            <a:cxnLst/>
            <a:rect l="l" t="t" r="r" b="b"/>
            <a:pathLst>
              <a:path w="436244" h="437514">
                <a:moveTo>
                  <a:pt x="217931" y="0"/>
                </a:moveTo>
                <a:lnTo>
                  <a:pt x="167951" y="5776"/>
                </a:lnTo>
                <a:lnTo>
                  <a:pt x="122075" y="22229"/>
                </a:lnTo>
                <a:lnTo>
                  <a:pt x="81611" y="48045"/>
                </a:lnTo>
                <a:lnTo>
                  <a:pt x="47866" y="81913"/>
                </a:lnTo>
                <a:lnTo>
                  <a:pt x="22144" y="122519"/>
                </a:lnTo>
                <a:lnTo>
                  <a:pt x="5753" y="168550"/>
                </a:lnTo>
                <a:lnTo>
                  <a:pt x="0" y="218693"/>
                </a:lnTo>
                <a:lnTo>
                  <a:pt x="5753" y="268837"/>
                </a:lnTo>
                <a:lnTo>
                  <a:pt x="22144" y="314868"/>
                </a:lnTo>
                <a:lnTo>
                  <a:pt x="47866" y="355474"/>
                </a:lnTo>
                <a:lnTo>
                  <a:pt x="81611" y="389342"/>
                </a:lnTo>
                <a:lnTo>
                  <a:pt x="122075" y="415158"/>
                </a:lnTo>
                <a:lnTo>
                  <a:pt x="167951" y="431611"/>
                </a:lnTo>
                <a:lnTo>
                  <a:pt x="217931" y="437388"/>
                </a:lnTo>
                <a:lnTo>
                  <a:pt x="267912" y="431611"/>
                </a:lnTo>
                <a:lnTo>
                  <a:pt x="313788" y="415158"/>
                </a:lnTo>
                <a:lnTo>
                  <a:pt x="354252" y="389342"/>
                </a:lnTo>
                <a:lnTo>
                  <a:pt x="387997" y="355474"/>
                </a:lnTo>
                <a:lnTo>
                  <a:pt x="413719" y="314868"/>
                </a:lnTo>
                <a:lnTo>
                  <a:pt x="430110" y="268837"/>
                </a:lnTo>
                <a:lnTo>
                  <a:pt x="435863" y="218693"/>
                </a:lnTo>
                <a:lnTo>
                  <a:pt x="430110" y="168550"/>
                </a:lnTo>
                <a:lnTo>
                  <a:pt x="413719" y="122519"/>
                </a:lnTo>
                <a:lnTo>
                  <a:pt x="387997" y="81913"/>
                </a:lnTo>
                <a:lnTo>
                  <a:pt x="354252" y="48045"/>
                </a:lnTo>
                <a:lnTo>
                  <a:pt x="313788" y="22229"/>
                </a:lnTo>
                <a:lnTo>
                  <a:pt x="267912" y="5776"/>
                </a:lnTo>
                <a:lnTo>
                  <a:pt x="2179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83842" y="2103882"/>
            <a:ext cx="436245" cy="437515"/>
          </a:xfrm>
          <a:custGeom>
            <a:avLst/>
            <a:gdLst/>
            <a:ahLst/>
            <a:cxnLst/>
            <a:rect l="l" t="t" r="r" b="b"/>
            <a:pathLst>
              <a:path w="436244" h="437514">
                <a:moveTo>
                  <a:pt x="0" y="218693"/>
                </a:moveTo>
                <a:lnTo>
                  <a:pt x="5753" y="168550"/>
                </a:lnTo>
                <a:lnTo>
                  <a:pt x="22144" y="122519"/>
                </a:lnTo>
                <a:lnTo>
                  <a:pt x="47866" y="81913"/>
                </a:lnTo>
                <a:lnTo>
                  <a:pt x="81611" y="48045"/>
                </a:lnTo>
                <a:lnTo>
                  <a:pt x="122075" y="22229"/>
                </a:lnTo>
                <a:lnTo>
                  <a:pt x="167951" y="5776"/>
                </a:lnTo>
                <a:lnTo>
                  <a:pt x="217931" y="0"/>
                </a:lnTo>
                <a:lnTo>
                  <a:pt x="267912" y="5776"/>
                </a:lnTo>
                <a:lnTo>
                  <a:pt x="313788" y="22229"/>
                </a:lnTo>
                <a:lnTo>
                  <a:pt x="354252" y="48045"/>
                </a:lnTo>
                <a:lnTo>
                  <a:pt x="387997" y="81913"/>
                </a:lnTo>
                <a:lnTo>
                  <a:pt x="413719" y="122519"/>
                </a:lnTo>
                <a:lnTo>
                  <a:pt x="430110" y="168550"/>
                </a:lnTo>
                <a:lnTo>
                  <a:pt x="435863" y="218693"/>
                </a:lnTo>
                <a:lnTo>
                  <a:pt x="430110" y="268837"/>
                </a:lnTo>
                <a:lnTo>
                  <a:pt x="413719" y="314868"/>
                </a:lnTo>
                <a:lnTo>
                  <a:pt x="387997" y="355474"/>
                </a:lnTo>
                <a:lnTo>
                  <a:pt x="354252" y="389342"/>
                </a:lnTo>
                <a:lnTo>
                  <a:pt x="313788" y="415158"/>
                </a:lnTo>
                <a:lnTo>
                  <a:pt x="267912" y="431611"/>
                </a:lnTo>
                <a:lnTo>
                  <a:pt x="217931" y="437388"/>
                </a:lnTo>
                <a:lnTo>
                  <a:pt x="167951" y="431611"/>
                </a:lnTo>
                <a:lnTo>
                  <a:pt x="122075" y="415158"/>
                </a:lnTo>
                <a:lnTo>
                  <a:pt x="81611" y="389342"/>
                </a:lnTo>
                <a:lnTo>
                  <a:pt x="47866" y="355474"/>
                </a:lnTo>
                <a:lnTo>
                  <a:pt x="22144" y="314868"/>
                </a:lnTo>
                <a:lnTo>
                  <a:pt x="5753" y="268837"/>
                </a:lnTo>
                <a:lnTo>
                  <a:pt x="0" y="218693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930654" y="2148967"/>
            <a:ext cx="1409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+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52727" y="2301239"/>
            <a:ext cx="530860" cy="76200"/>
          </a:xfrm>
          <a:custGeom>
            <a:avLst/>
            <a:gdLst/>
            <a:ahLst/>
            <a:cxnLst/>
            <a:rect l="l" t="t" r="r" b="b"/>
            <a:pathLst>
              <a:path w="530860" h="76200">
                <a:moveTo>
                  <a:pt x="454152" y="0"/>
                </a:moveTo>
                <a:lnTo>
                  <a:pt x="454152" y="76200"/>
                </a:lnTo>
                <a:lnTo>
                  <a:pt x="517652" y="44450"/>
                </a:lnTo>
                <a:lnTo>
                  <a:pt x="466852" y="44450"/>
                </a:lnTo>
                <a:lnTo>
                  <a:pt x="466852" y="31750"/>
                </a:lnTo>
                <a:lnTo>
                  <a:pt x="517652" y="31750"/>
                </a:lnTo>
                <a:lnTo>
                  <a:pt x="454152" y="0"/>
                </a:lnTo>
                <a:close/>
              </a:path>
              <a:path w="530860" h="76200">
                <a:moveTo>
                  <a:pt x="454152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54152" y="44450"/>
                </a:lnTo>
                <a:lnTo>
                  <a:pt x="454152" y="31750"/>
                </a:lnTo>
                <a:close/>
              </a:path>
              <a:path w="530860" h="76200">
                <a:moveTo>
                  <a:pt x="517652" y="31750"/>
                </a:moveTo>
                <a:lnTo>
                  <a:pt x="466852" y="31750"/>
                </a:lnTo>
                <a:lnTo>
                  <a:pt x="466852" y="44450"/>
                </a:lnTo>
                <a:lnTo>
                  <a:pt x="517652" y="44450"/>
                </a:lnTo>
                <a:lnTo>
                  <a:pt x="530352" y="38100"/>
                </a:lnTo>
                <a:lnTo>
                  <a:pt x="517652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7783" y="2147316"/>
            <a:ext cx="740664" cy="4297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9495" y="2127504"/>
            <a:ext cx="777240" cy="4297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39495" y="2129027"/>
            <a:ext cx="725805" cy="41465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234"/>
              </a:spcBef>
            </a:pPr>
            <a:r>
              <a:rPr sz="1600" b="1" spc="-5" dirty="0">
                <a:latin typeface="Times New Roman"/>
                <a:cs typeface="Times New Roman"/>
              </a:rPr>
              <a:t>STBR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996185" y="2537460"/>
            <a:ext cx="568960" cy="504825"/>
          </a:xfrm>
          <a:custGeom>
            <a:avLst/>
            <a:gdLst/>
            <a:ahLst/>
            <a:cxnLst/>
            <a:rect l="l" t="t" r="r" b="b"/>
            <a:pathLst>
              <a:path w="568960" h="504825">
                <a:moveTo>
                  <a:pt x="492506" y="428243"/>
                </a:moveTo>
                <a:lnTo>
                  <a:pt x="492506" y="504443"/>
                </a:lnTo>
                <a:lnTo>
                  <a:pt x="556006" y="472693"/>
                </a:lnTo>
                <a:lnTo>
                  <a:pt x="505206" y="472693"/>
                </a:lnTo>
                <a:lnTo>
                  <a:pt x="505206" y="459993"/>
                </a:lnTo>
                <a:lnTo>
                  <a:pt x="556006" y="459993"/>
                </a:lnTo>
                <a:lnTo>
                  <a:pt x="492506" y="428243"/>
                </a:lnTo>
                <a:close/>
              </a:path>
              <a:path w="568960" h="504825">
                <a:moveTo>
                  <a:pt x="12700" y="0"/>
                </a:moveTo>
                <a:lnTo>
                  <a:pt x="0" y="0"/>
                </a:lnTo>
                <a:lnTo>
                  <a:pt x="0" y="469900"/>
                </a:lnTo>
                <a:lnTo>
                  <a:pt x="2793" y="472693"/>
                </a:lnTo>
                <a:lnTo>
                  <a:pt x="492506" y="472693"/>
                </a:lnTo>
                <a:lnTo>
                  <a:pt x="492506" y="466343"/>
                </a:lnTo>
                <a:lnTo>
                  <a:pt x="12700" y="466343"/>
                </a:lnTo>
                <a:lnTo>
                  <a:pt x="6350" y="459993"/>
                </a:lnTo>
                <a:lnTo>
                  <a:pt x="12700" y="459993"/>
                </a:lnTo>
                <a:lnTo>
                  <a:pt x="12700" y="0"/>
                </a:lnTo>
                <a:close/>
              </a:path>
              <a:path w="568960" h="504825">
                <a:moveTo>
                  <a:pt x="556006" y="459993"/>
                </a:moveTo>
                <a:lnTo>
                  <a:pt x="505206" y="459993"/>
                </a:lnTo>
                <a:lnTo>
                  <a:pt x="505206" y="472693"/>
                </a:lnTo>
                <a:lnTo>
                  <a:pt x="556006" y="472693"/>
                </a:lnTo>
                <a:lnTo>
                  <a:pt x="568706" y="466343"/>
                </a:lnTo>
                <a:lnTo>
                  <a:pt x="556006" y="459993"/>
                </a:lnTo>
                <a:close/>
              </a:path>
              <a:path w="568960" h="504825">
                <a:moveTo>
                  <a:pt x="12700" y="459993"/>
                </a:moveTo>
                <a:lnTo>
                  <a:pt x="6350" y="459993"/>
                </a:lnTo>
                <a:lnTo>
                  <a:pt x="12700" y="466343"/>
                </a:lnTo>
                <a:lnTo>
                  <a:pt x="12700" y="459993"/>
                </a:lnTo>
                <a:close/>
              </a:path>
              <a:path w="568960" h="504825">
                <a:moveTo>
                  <a:pt x="492506" y="459993"/>
                </a:moveTo>
                <a:lnTo>
                  <a:pt x="12700" y="459993"/>
                </a:lnTo>
                <a:lnTo>
                  <a:pt x="12700" y="466343"/>
                </a:lnTo>
                <a:lnTo>
                  <a:pt x="492506" y="466343"/>
                </a:lnTo>
                <a:lnTo>
                  <a:pt x="492506" y="459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74035" y="2542032"/>
            <a:ext cx="1056132" cy="2331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55748" y="2523744"/>
            <a:ext cx="1041400" cy="218440"/>
          </a:xfrm>
          <a:custGeom>
            <a:avLst/>
            <a:gdLst/>
            <a:ahLst/>
            <a:cxnLst/>
            <a:rect l="l" t="t" r="r" b="b"/>
            <a:pathLst>
              <a:path w="1041400" h="218439">
                <a:moveTo>
                  <a:pt x="0" y="217932"/>
                </a:moveTo>
                <a:lnTo>
                  <a:pt x="1040891" y="217932"/>
                </a:lnTo>
                <a:lnTo>
                  <a:pt x="1040891" y="0"/>
                </a:lnTo>
                <a:lnTo>
                  <a:pt x="0" y="0"/>
                </a:lnTo>
                <a:lnTo>
                  <a:pt x="0" y="217932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55748" y="2523744"/>
            <a:ext cx="1041400" cy="218440"/>
          </a:xfrm>
          <a:custGeom>
            <a:avLst/>
            <a:gdLst/>
            <a:ahLst/>
            <a:cxnLst/>
            <a:rect l="l" t="t" r="r" b="b"/>
            <a:pathLst>
              <a:path w="1041400" h="218439">
                <a:moveTo>
                  <a:pt x="0" y="217932"/>
                </a:moveTo>
                <a:lnTo>
                  <a:pt x="1040891" y="217932"/>
                </a:lnTo>
                <a:lnTo>
                  <a:pt x="1040891" y="0"/>
                </a:lnTo>
                <a:lnTo>
                  <a:pt x="0" y="0"/>
                </a:lnTo>
                <a:lnTo>
                  <a:pt x="0" y="21793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605784" y="2542032"/>
            <a:ext cx="1054608" cy="2331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87496" y="2523744"/>
            <a:ext cx="1039494" cy="218440"/>
          </a:xfrm>
          <a:custGeom>
            <a:avLst/>
            <a:gdLst/>
            <a:ahLst/>
            <a:cxnLst/>
            <a:rect l="l" t="t" r="r" b="b"/>
            <a:pathLst>
              <a:path w="1039495" h="218439">
                <a:moveTo>
                  <a:pt x="0" y="217932"/>
                </a:moveTo>
                <a:lnTo>
                  <a:pt x="1039368" y="217932"/>
                </a:lnTo>
                <a:lnTo>
                  <a:pt x="1039368" y="0"/>
                </a:lnTo>
                <a:lnTo>
                  <a:pt x="0" y="0"/>
                </a:lnTo>
                <a:lnTo>
                  <a:pt x="0" y="217932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87496" y="2523744"/>
            <a:ext cx="1039494" cy="218440"/>
          </a:xfrm>
          <a:custGeom>
            <a:avLst/>
            <a:gdLst/>
            <a:ahLst/>
            <a:cxnLst/>
            <a:rect l="l" t="t" r="r" b="b"/>
            <a:pathLst>
              <a:path w="1039495" h="218439">
                <a:moveTo>
                  <a:pt x="0" y="217932"/>
                </a:moveTo>
                <a:lnTo>
                  <a:pt x="1039368" y="217932"/>
                </a:lnTo>
                <a:lnTo>
                  <a:pt x="1039368" y="0"/>
                </a:lnTo>
                <a:lnTo>
                  <a:pt x="0" y="0"/>
                </a:lnTo>
                <a:lnTo>
                  <a:pt x="0" y="21793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74035" y="2759964"/>
            <a:ext cx="1056132" cy="5227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41092" y="2705100"/>
            <a:ext cx="976883" cy="6736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555748" y="2741676"/>
            <a:ext cx="1041400" cy="508000"/>
          </a:xfrm>
          <a:custGeom>
            <a:avLst/>
            <a:gdLst/>
            <a:ahLst/>
            <a:cxnLst/>
            <a:rect l="l" t="t" r="r" b="b"/>
            <a:pathLst>
              <a:path w="1041400" h="508000">
                <a:moveTo>
                  <a:pt x="0" y="507491"/>
                </a:moveTo>
                <a:lnTo>
                  <a:pt x="1040891" y="507491"/>
                </a:lnTo>
                <a:lnTo>
                  <a:pt x="1040891" y="0"/>
                </a:lnTo>
                <a:lnTo>
                  <a:pt x="0" y="0"/>
                </a:lnTo>
                <a:lnTo>
                  <a:pt x="0" y="5074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555748" y="2741676"/>
            <a:ext cx="1041400" cy="508000"/>
          </a:xfrm>
          <a:custGeom>
            <a:avLst/>
            <a:gdLst/>
            <a:ahLst/>
            <a:cxnLst/>
            <a:rect l="l" t="t" r="r" b="b"/>
            <a:pathLst>
              <a:path w="1041400" h="508000">
                <a:moveTo>
                  <a:pt x="0" y="507491"/>
                </a:moveTo>
                <a:lnTo>
                  <a:pt x="1040891" y="507491"/>
                </a:lnTo>
                <a:lnTo>
                  <a:pt x="1040891" y="0"/>
                </a:lnTo>
                <a:lnTo>
                  <a:pt x="0" y="0"/>
                </a:lnTo>
                <a:lnTo>
                  <a:pt x="0" y="507491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561844" y="2723514"/>
            <a:ext cx="10198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9715" marR="161290" indent="-8255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se</a:t>
            </a:r>
            <a:r>
              <a:rPr sz="1600" dirty="0">
                <a:latin typeface="Times New Roman"/>
                <a:cs typeface="Times New Roman"/>
              </a:rPr>
              <a:t>g</a:t>
            </a:r>
            <a:r>
              <a:rPr sz="1600" spc="-40" dirty="0">
                <a:latin typeface="Times New Roman"/>
                <a:cs typeface="Times New Roman"/>
              </a:rPr>
              <a:t>m</a:t>
            </a:r>
            <a:r>
              <a:rPr sz="1600" spc="-5" dirty="0">
                <a:latin typeface="Times New Roman"/>
                <a:cs typeface="Times New Roman"/>
              </a:rPr>
              <a:t>ent  length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605784" y="2759964"/>
            <a:ext cx="1054608" cy="5227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585971" y="2705100"/>
            <a:ext cx="1147572" cy="6736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587496" y="2741676"/>
            <a:ext cx="1039494" cy="508000"/>
          </a:xfrm>
          <a:custGeom>
            <a:avLst/>
            <a:gdLst/>
            <a:ahLst/>
            <a:cxnLst/>
            <a:rect l="l" t="t" r="r" b="b"/>
            <a:pathLst>
              <a:path w="1039495" h="508000">
                <a:moveTo>
                  <a:pt x="0" y="507491"/>
                </a:moveTo>
                <a:lnTo>
                  <a:pt x="1039368" y="507491"/>
                </a:lnTo>
                <a:lnTo>
                  <a:pt x="1039368" y="0"/>
                </a:lnTo>
                <a:lnTo>
                  <a:pt x="0" y="0"/>
                </a:lnTo>
                <a:lnTo>
                  <a:pt x="0" y="5074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587496" y="2741676"/>
            <a:ext cx="1039494" cy="508000"/>
          </a:xfrm>
          <a:custGeom>
            <a:avLst/>
            <a:gdLst/>
            <a:ahLst/>
            <a:cxnLst/>
            <a:rect l="l" t="t" r="r" b="b"/>
            <a:pathLst>
              <a:path w="1039495" h="508000">
                <a:moveTo>
                  <a:pt x="0" y="507491"/>
                </a:moveTo>
                <a:lnTo>
                  <a:pt x="1039368" y="507491"/>
                </a:lnTo>
                <a:lnTo>
                  <a:pt x="1039368" y="0"/>
                </a:lnTo>
                <a:lnTo>
                  <a:pt x="0" y="0"/>
                </a:lnTo>
                <a:lnTo>
                  <a:pt x="0" y="50749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602735" y="2723514"/>
            <a:ext cx="10185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3215" marR="83185" indent="-24257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page</a:t>
            </a:r>
            <a:r>
              <a:rPr sz="1600" spc="-10" dirty="0">
                <a:latin typeface="Times New Roman"/>
                <a:cs typeface="Times New Roman"/>
              </a:rPr>
              <a:t>-</a:t>
            </a:r>
            <a:r>
              <a:rPr sz="1600" spc="-5" dirty="0">
                <a:latin typeface="Times New Roman"/>
                <a:cs typeface="Times New Roman"/>
              </a:rPr>
              <a:t>table  base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574035" y="3265932"/>
            <a:ext cx="1056132" cy="2346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555748" y="3247644"/>
            <a:ext cx="1041400" cy="219710"/>
          </a:xfrm>
          <a:custGeom>
            <a:avLst/>
            <a:gdLst/>
            <a:ahLst/>
            <a:cxnLst/>
            <a:rect l="l" t="t" r="r" b="b"/>
            <a:pathLst>
              <a:path w="1041400" h="219710">
                <a:moveTo>
                  <a:pt x="0" y="219455"/>
                </a:moveTo>
                <a:lnTo>
                  <a:pt x="1040891" y="219455"/>
                </a:lnTo>
                <a:lnTo>
                  <a:pt x="1040891" y="0"/>
                </a:lnTo>
                <a:lnTo>
                  <a:pt x="0" y="0"/>
                </a:lnTo>
                <a:lnTo>
                  <a:pt x="0" y="219455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555748" y="3247644"/>
            <a:ext cx="1041400" cy="219710"/>
          </a:xfrm>
          <a:custGeom>
            <a:avLst/>
            <a:gdLst/>
            <a:ahLst/>
            <a:cxnLst/>
            <a:rect l="l" t="t" r="r" b="b"/>
            <a:pathLst>
              <a:path w="1041400" h="219710">
                <a:moveTo>
                  <a:pt x="0" y="219455"/>
                </a:moveTo>
                <a:lnTo>
                  <a:pt x="1040891" y="219455"/>
                </a:lnTo>
                <a:lnTo>
                  <a:pt x="1040891" y="0"/>
                </a:lnTo>
                <a:lnTo>
                  <a:pt x="0" y="0"/>
                </a:lnTo>
                <a:lnTo>
                  <a:pt x="0" y="21945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605784" y="3265932"/>
            <a:ext cx="1054608" cy="2346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587496" y="3247644"/>
            <a:ext cx="1039494" cy="219710"/>
          </a:xfrm>
          <a:custGeom>
            <a:avLst/>
            <a:gdLst/>
            <a:ahLst/>
            <a:cxnLst/>
            <a:rect l="l" t="t" r="r" b="b"/>
            <a:pathLst>
              <a:path w="1039495" h="219710">
                <a:moveTo>
                  <a:pt x="0" y="219455"/>
                </a:moveTo>
                <a:lnTo>
                  <a:pt x="1039368" y="219455"/>
                </a:lnTo>
                <a:lnTo>
                  <a:pt x="1039368" y="0"/>
                </a:lnTo>
                <a:lnTo>
                  <a:pt x="0" y="0"/>
                </a:lnTo>
                <a:lnTo>
                  <a:pt x="0" y="219455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587496" y="3247644"/>
            <a:ext cx="1039494" cy="219710"/>
          </a:xfrm>
          <a:custGeom>
            <a:avLst/>
            <a:gdLst/>
            <a:ahLst/>
            <a:cxnLst/>
            <a:rect l="l" t="t" r="r" b="b"/>
            <a:pathLst>
              <a:path w="1039495" h="219710">
                <a:moveTo>
                  <a:pt x="0" y="219455"/>
                </a:moveTo>
                <a:lnTo>
                  <a:pt x="1039368" y="219455"/>
                </a:lnTo>
                <a:lnTo>
                  <a:pt x="1039368" y="0"/>
                </a:lnTo>
                <a:lnTo>
                  <a:pt x="0" y="0"/>
                </a:lnTo>
                <a:lnTo>
                  <a:pt x="0" y="21945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766309" y="1974342"/>
            <a:ext cx="690880" cy="690880"/>
          </a:xfrm>
          <a:custGeom>
            <a:avLst/>
            <a:gdLst/>
            <a:ahLst/>
            <a:cxnLst/>
            <a:rect l="l" t="t" r="r" b="b"/>
            <a:pathLst>
              <a:path w="690879" h="690880">
                <a:moveTo>
                  <a:pt x="345186" y="0"/>
                </a:moveTo>
                <a:lnTo>
                  <a:pt x="0" y="345186"/>
                </a:lnTo>
                <a:lnTo>
                  <a:pt x="345186" y="690372"/>
                </a:lnTo>
                <a:lnTo>
                  <a:pt x="690372" y="345186"/>
                </a:lnTo>
                <a:lnTo>
                  <a:pt x="3451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766309" y="1974342"/>
            <a:ext cx="690880" cy="690880"/>
          </a:xfrm>
          <a:custGeom>
            <a:avLst/>
            <a:gdLst/>
            <a:ahLst/>
            <a:cxnLst/>
            <a:rect l="l" t="t" r="r" b="b"/>
            <a:pathLst>
              <a:path w="690879" h="690880">
                <a:moveTo>
                  <a:pt x="0" y="345186"/>
                </a:moveTo>
                <a:lnTo>
                  <a:pt x="345186" y="0"/>
                </a:lnTo>
                <a:lnTo>
                  <a:pt x="690372" y="345186"/>
                </a:lnTo>
                <a:lnTo>
                  <a:pt x="345186" y="690372"/>
                </a:lnTo>
                <a:lnTo>
                  <a:pt x="0" y="34518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4978146" y="2129154"/>
            <a:ext cx="137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Symbol"/>
                <a:cs typeface="Symbol"/>
              </a:rPr>
              <a:t>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077967" y="2641092"/>
            <a:ext cx="76200" cy="413384"/>
          </a:xfrm>
          <a:custGeom>
            <a:avLst/>
            <a:gdLst/>
            <a:ahLst/>
            <a:cxnLst/>
            <a:rect l="l" t="t" r="r" b="b"/>
            <a:pathLst>
              <a:path w="76200" h="413385">
                <a:moveTo>
                  <a:pt x="31750" y="336804"/>
                </a:moveTo>
                <a:lnTo>
                  <a:pt x="0" y="336804"/>
                </a:lnTo>
                <a:lnTo>
                  <a:pt x="38100" y="413004"/>
                </a:lnTo>
                <a:lnTo>
                  <a:pt x="69850" y="349504"/>
                </a:lnTo>
                <a:lnTo>
                  <a:pt x="31750" y="349504"/>
                </a:lnTo>
                <a:lnTo>
                  <a:pt x="31750" y="336804"/>
                </a:lnTo>
                <a:close/>
              </a:path>
              <a:path w="76200" h="413385">
                <a:moveTo>
                  <a:pt x="44450" y="0"/>
                </a:moveTo>
                <a:lnTo>
                  <a:pt x="31750" y="0"/>
                </a:lnTo>
                <a:lnTo>
                  <a:pt x="31750" y="349504"/>
                </a:lnTo>
                <a:lnTo>
                  <a:pt x="44450" y="349504"/>
                </a:lnTo>
                <a:lnTo>
                  <a:pt x="44450" y="0"/>
                </a:lnTo>
                <a:close/>
              </a:path>
              <a:path w="76200" h="413385">
                <a:moveTo>
                  <a:pt x="76200" y="336804"/>
                </a:moveTo>
                <a:lnTo>
                  <a:pt x="44450" y="336804"/>
                </a:lnTo>
                <a:lnTo>
                  <a:pt x="44450" y="349504"/>
                </a:lnTo>
                <a:lnTo>
                  <a:pt x="69850" y="349504"/>
                </a:lnTo>
                <a:lnTo>
                  <a:pt x="7620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5832094" y="2027936"/>
            <a:ext cx="3219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ahoma"/>
                <a:cs typeface="Tahoma"/>
              </a:rPr>
              <a:t>y</a:t>
            </a:r>
            <a:r>
              <a:rPr sz="1600" spc="-10" dirty="0">
                <a:latin typeface="Tahoma"/>
                <a:cs typeface="Tahoma"/>
              </a:rPr>
              <a:t>es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909820" y="2523515"/>
            <a:ext cx="516890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8605">
              <a:lnSpc>
                <a:spcPct val="145900"/>
              </a:lnSpc>
              <a:spcBef>
                <a:spcPts val="100"/>
              </a:spcBef>
            </a:pPr>
            <a:r>
              <a:rPr sz="1600" spc="-10" dirty="0">
                <a:latin typeface="Tahoma"/>
                <a:cs typeface="Tahoma"/>
              </a:rPr>
              <a:t>no  </a:t>
            </a:r>
            <a:r>
              <a:rPr sz="1600" spc="-15" dirty="0">
                <a:latin typeface="Tahoma"/>
                <a:cs typeface="Tahoma"/>
              </a:rPr>
              <a:t>trap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339085" y="2281427"/>
            <a:ext cx="2437130" cy="552450"/>
          </a:xfrm>
          <a:custGeom>
            <a:avLst/>
            <a:gdLst/>
            <a:ahLst/>
            <a:cxnLst/>
            <a:rect l="l" t="t" r="r" b="b"/>
            <a:pathLst>
              <a:path w="2437129" h="552450">
                <a:moveTo>
                  <a:pt x="2360929" y="31750"/>
                </a:moveTo>
                <a:lnTo>
                  <a:pt x="2793" y="31750"/>
                </a:lnTo>
                <a:lnTo>
                  <a:pt x="0" y="34544"/>
                </a:lnTo>
                <a:lnTo>
                  <a:pt x="0" y="549148"/>
                </a:lnTo>
                <a:lnTo>
                  <a:pt x="2793" y="551942"/>
                </a:lnTo>
                <a:lnTo>
                  <a:pt x="217677" y="551942"/>
                </a:lnTo>
                <a:lnTo>
                  <a:pt x="217677" y="545592"/>
                </a:lnTo>
                <a:lnTo>
                  <a:pt x="12700" y="545592"/>
                </a:lnTo>
                <a:lnTo>
                  <a:pt x="6350" y="539242"/>
                </a:lnTo>
                <a:lnTo>
                  <a:pt x="12700" y="539242"/>
                </a:lnTo>
                <a:lnTo>
                  <a:pt x="12700" y="44450"/>
                </a:lnTo>
                <a:lnTo>
                  <a:pt x="6350" y="44450"/>
                </a:lnTo>
                <a:lnTo>
                  <a:pt x="12700" y="38100"/>
                </a:lnTo>
                <a:lnTo>
                  <a:pt x="2360929" y="38100"/>
                </a:lnTo>
                <a:lnTo>
                  <a:pt x="2360929" y="31750"/>
                </a:lnTo>
                <a:close/>
              </a:path>
              <a:path w="2437129" h="552450">
                <a:moveTo>
                  <a:pt x="12700" y="539242"/>
                </a:moveTo>
                <a:lnTo>
                  <a:pt x="6350" y="539242"/>
                </a:lnTo>
                <a:lnTo>
                  <a:pt x="12700" y="545592"/>
                </a:lnTo>
                <a:lnTo>
                  <a:pt x="12700" y="539242"/>
                </a:lnTo>
                <a:close/>
              </a:path>
              <a:path w="2437129" h="552450">
                <a:moveTo>
                  <a:pt x="217677" y="539242"/>
                </a:moveTo>
                <a:lnTo>
                  <a:pt x="12700" y="539242"/>
                </a:lnTo>
                <a:lnTo>
                  <a:pt x="12700" y="545592"/>
                </a:lnTo>
                <a:lnTo>
                  <a:pt x="217677" y="545592"/>
                </a:lnTo>
                <a:lnTo>
                  <a:pt x="217677" y="539242"/>
                </a:lnTo>
                <a:close/>
              </a:path>
              <a:path w="2437129" h="552450">
                <a:moveTo>
                  <a:pt x="2360929" y="0"/>
                </a:moveTo>
                <a:lnTo>
                  <a:pt x="2360929" y="76200"/>
                </a:lnTo>
                <a:lnTo>
                  <a:pt x="2424429" y="44450"/>
                </a:lnTo>
                <a:lnTo>
                  <a:pt x="2373629" y="44450"/>
                </a:lnTo>
                <a:lnTo>
                  <a:pt x="2373629" y="31750"/>
                </a:lnTo>
                <a:lnTo>
                  <a:pt x="2424429" y="31750"/>
                </a:lnTo>
                <a:lnTo>
                  <a:pt x="2360929" y="0"/>
                </a:lnTo>
                <a:close/>
              </a:path>
              <a:path w="2437129" h="552450">
                <a:moveTo>
                  <a:pt x="12700" y="38100"/>
                </a:moveTo>
                <a:lnTo>
                  <a:pt x="6350" y="44450"/>
                </a:lnTo>
                <a:lnTo>
                  <a:pt x="12700" y="44450"/>
                </a:lnTo>
                <a:lnTo>
                  <a:pt x="12700" y="38100"/>
                </a:lnTo>
                <a:close/>
              </a:path>
              <a:path w="2437129" h="552450">
                <a:moveTo>
                  <a:pt x="2360929" y="38100"/>
                </a:moveTo>
                <a:lnTo>
                  <a:pt x="12700" y="38100"/>
                </a:lnTo>
                <a:lnTo>
                  <a:pt x="12700" y="44450"/>
                </a:lnTo>
                <a:lnTo>
                  <a:pt x="2360929" y="44450"/>
                </a:lnTo>
                <a:lnTo>
                  <a:pt x="2360929" y="38100"/>
                </a:lnTo>
                <a:close/>
              </a:path>
              <a:path w="2437129" h="552450">
                <a:moveTo>
                  <a:pt x="2424429" y="31750"/>
                </a:moveTo>
                <a:lnTo>
                  <a:pt x="2373629" y="31750"/>
                </a:lnTo>
                <a:lnTo>
                  <a:pt x="2373629" y="44450"/>
                </a:lnTo>
                <a:lnTo>
                  <a:pt x="2424429" y="44450"/>
                </a:lnTo>
                <a:lnTo>
                  <a:pt x="2437129" y="38100"/>
                </a:lnTo>
                <a:lnTo>
                  <a:pt x="2424429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532633" y="1485900"/>
            <a:ext cx="2615565" cy="474345"/>
          </a:xfrm>
          <a:custGeom>
            <a:avLst/>
            <a:gdLst/>
            <a:ahLst/>
            <a:cxnLst/>
            <a:rect l="l" t="t" r="r" b="b"/>
            <a:pathLst>
              <a:path w="2615565" h="474344">
                <a:moveTo>
                  <a:pt x="2570988" y="397763"/>
                </a:moveTo>
                <a:lnTo>
                  <a:pt x="2539238" y="397763"/>
                </a:lnTo>
                <a:lnTo>
                  <a:pt x="2577338" y="473963"/>
                </a:lnTo>
                <a:lnTo>
                  <a:pt x="2609088" y="410463"/>
                </a:lnTo>
                <a:lnTo>
                  <a:pt x="2570988" y="410463"/>
                </a:lnTo>
                <a:lnTo>
                  <a:pt x="2570988" y="397763"/>
                </a:lnTo>
                <a:close/>
              </a:path>
              <a:path w="2615565" h="474344">
                <a:moveTo>
                  <a:pt x="2570988" y="256794"/>
                </a:moveTo>
                <a:lnTo>
                  <a:pt x="2570988" y="410463"/>
                </a:lnTo>
                <a:lnTo>
                  <a:pt x="2583688" y="410463"/>
                </a:lnTo>
                <a:lnTo>
                  <a:pt x="2583688" y="263144"/>
                </a:lnTo>
                <a:lnTo>
                  <a:pt x="2577338" y="263144"/>
                </a:lnTo>
                <a:lnTo>
                  <a:pt x="2570988" y="256794"/>
                </a:lnTo>
                <a:close/>
              </a:path>
              <a:path w="2615565" h="474344">
                <a:moveTo>
                  <a:pt x="2615438" y="397763"/>
                </a:moveTo>
                <a:lnTo>
                  <a:pt x="2583688" y="397763"/>
                </a:lnTo>
                <a:lnTo>
                  <a:pt x="2583688" y="410463"/>
                </a:lnTo>
                <a:lnTo>
                  <a:pt x="2609088" y="410463"/>
                </a:lnTo>
                <a:lnTo>
                  <a:pt x="2615438" y="397763"/>
                </a:lnTo>
                <a:close/>
              </a:path>
              <a:path w="2615565" h="474344">
                <a:moveTo>
                  <a:pt x="12700" y="0"/>
                </a:moveTo>
                <a:lnTo>
                  <a:pt x="0" y="0"/>
                </a:lnTo>
                <a:lnTo>
                  <a:pt x="0" y="260223"/>
                </a:lnTo>
                <a:lnTo>
                  <a:pt x="2793" y="263144"/>
                </a:lnTo>
                <a:lnTo>
                  <a:pt x="2570988" y="263144"/>
                </a:lnTo>
                <a:lnTo>
                  <a:pt x="2570988" y="256794"/>
                </a:lnTo>
                <a:lnTo>
                  <a:pt x="12700" y="256794"/>
                </a:lnTo>
                <a:lnTo>
                  <a:pt x="6350" y="250444"/>
                </a:lnTo>
                <a:lnTo>
                  <a:pt x="12700" y="250444"/>
                </a:lnTo>
                <a:lnTo>
                  <a:pt x="12700" y="0"/>
                </a:lnTo>
                <a:close/>
              </a:path>
              <a:path w="2615565" h="474344">
                <a:moveTo>
                  <a:pt x="2580894" y="250444"/>
                </a:moveTo>
                <a:lnTo>
                  <a:pt x="12700" y="250444"/>
                </a:lnTo>
                <a:lnTo>
                  <a:pt x="12700" y="256794"/>
                </a:lnTo>
                <a:lnTo>
                  <a:pt x="2570988" y="256794"/>
                </a:lnTo>
                <a:lnTo>
                  <a:pt x="2577338" y="263144"/>
                </a:lnTo>
                <a:lnTo>
                  <a:pt x="2583688" y="263144"/>
                </a:lnTo>
                <a:lnTo>
                  <a:pt x="2583688" y="253237"/>
                </a:lnTo>
                <a:lnTo>
                  <a:pt x="2580894" y="250444"/>
                </a:lnTo>
                <a:close/>
              </a:path>
              <a:path w="2615565" h="474344">
                <a:moveTo>
                  <a:pt x="12700" y="250444"/>
                </a:moveTo>
                <a:lnTo>
                  <a:pt x="6350" y="250444"/>
                </a:lnTo>
                <a:lnTo>
                  <a:pt x="12700" y="256794"/>
                </a:lnTo>
                <a:lnTo>
                  <a:pt x="12700" y="2504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112764" y="3209544"/>
            <a:ext cx="537971" cy="3261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217920" y="3153155"/>
            <a:ext cx="326135" cy="4297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630923" y="3209544"/>
            <a:ext cx="536448" cy="3261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685788" y="3153155"/>
            <a:ext cx="426720" cy="42976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12635" y="3191255"/>
            <a:ext cx="521334" cy="311150"/>
          </a:xfrm>
          <a:custGeom>
            <a:avLst/>
            <a:gdLst/>
            <a:ahLst/>
            <a:cxnLst/>
            <a:rect l="l" t="t" r="r" b="b"/>
            <a:pathLst>
              <a:path w="521334" h="311150">
                <a:moveTo>
                  <a:pt x="0" y="310896"/>
                </a:moveTo>
                <a:lnTo>
                  <a:pt x="521207" y="310896"/>
                </a:lnTo>
                <a:lnTo>
                  <a:pt x="521207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12635" y="3191255"/>
            <a:ext cx="521334" cy="311150"/>
          </a:xfrm>
          <a:custGeom>
            <a:avLst/>
            <a:gdLst/>
            <a:ahLst/>
            <a:cxnLst/>
            <a:rect l="l" t="t" r="r" b="b"/>
            <a:pathLst>
              <a:path w="521334" h="311150">
                <a:moveTo>
                  <a:pt x="0" y="310896"/>
                </a:moveTo>
                <a:lnTo>
                  <a:pt x="521207" y="310896"/>
                </a:lnTo>
                <a:lnTo>
                  <a:pt x="521207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6100571" y="3172713"/>
            <a:ext cx="1027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6535">
              <a:lnSpc>
                <a:spcPct val="100000"/>
              </a:lnSpc>
              <a:spcBef>
                <a:spcPts val="95"/>
              </a:spcBef>
              <a:tabLst>
                <a:tab pos="683895" algn="l"/>
              </a:tabLst>
            </a:pPr>
            <a:r>
              <a:rPr sz="1600" b="1" spc="-5" dirty="0">
                <a:latin typeface="Times New Roman"/>
                <a:cs typeface="Times New Roman"/>
              </a:rPr>
              <a:t>s	d’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573011" y="2900172"/>
            <a:ext cx="76200" cy="309880"/>
          </a:xfrm>
          <a:custGeom>
            <a:avLst/>
            <a:gdLst/>
            <a:ahLst/>
            <a:cxnLst/>
            <a:rect l="l" t="t" r="r" b="b"/>
            <a:pathLst>
              <a:path w="76200" h="309880">
                <a:moveTo>
                  <a:pt x="31750" y="233172"/>
                </a:moveTo>
                <a:lnTo>
                  <a:pt x="0" y="233172"/>
                </a:lnTo>
                <a:lnTo>
                  <a:pt x="38100" y="309372"/>
                </a:lnTo>
                <a:lnTo>
                  <a:pt x="69850" y="245872"/>
                </a:lnTo>
                <a:lnTo>
                  <a:pt x="31750" y="245872"/>
                </a:lnTo>
                <a:lnTo>
                  <a:pt x="31750" y="233172"/>
                </a:lnTo>
                <a:close/>
              </a:path>
              <a:path w="76200" h="309880">
                <a:moveTo>
                  <a:pt x="44450" y="0"/>
                </a:moveTo>
                <a:lnTo>
                  <a:pt x="31750" y="0"/>
                </a:lnTo>
                <a:lnTo>
                  <a:pt x="31750" y="245872"/>
                </a:lnTo>
                <a:lnTo>
                  <a:pt x="44450" y="245872"/>
                </a:lnTo>
                <a:lnTo>
                  <a:pt x="44450" y="0"/>
                </a:lnTo>
                <a:close/>
              </a:path>
              <a:path w="76200" h="309880">
                <a:moveTo>
                  <a:pt x="76200" y="233172"/>
                </a:moveTo>
                <a:lnTo>
                  <a:pt x="44450" y="233172"/>
                </a:lnTo>
                <a:lnTo>
                  <a:pt x="44450" y="245872"/>
                </a:lnTo>
                <a:lnTo>
                  <a:pt x="69850" y="245872"/>
                </a:lnTo>
                <a:lnTo>
                  <a:pt x="76200" y="2331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364223" y="2609088"/>
            <a:ext cx="536448" cy="3246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452615" y="2554223"/>
            <a:ext cx="359663" cy="4297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6345935" y="2590800"/>
            <a:ext cx="521334" cy="309880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ts val="1875"/>
              </a:lnSpc>
            </a:pPr>
            <a:r>
              <a:rPr sz="1600" b="1" spc="-5" dirty="0">
                <a:latin typeface="Times New Roman"/>
                <a:cs typeface="Times New Roman"/>
              </a:rPr>
              <a:t>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5243321" y="3627882"/>
            <a:ext cx="437515" cy="439420"/>
          </a:xfrm>
          <a:custGeom>
            <a:avLst/>
            <a:gdLst/>
            <a:ahLst/>
            <a:cxnLst/>
            <a:rect l="l" t="t" r="r" b="b"/>
            <a:pathLst>
              <a:path w="437514" h="439420">
                <a:moveTo>
                  <a:pt x="218693" y="0"/>
                </a:moveTo>
                <a:lnTo>
                  <a:pt x="168550" y="5798"/>
                </a:lnTo>
                <a:lnTo>
                  <a:pt x="122519" y="22313"/>
                </a:lnTo>
                <a:lnTo>
                  <a:pt x="81913" y="48225"/>
                </a:lnTo>
                <a:lnTo>
                  <a:pt x="48045" y="82216"/>
                </a:lnTo>
                <a:lnTo>
                  <a:pt x="22229" y="122964"/>
                </a:lnTo>
                <a:lnTo>
                  <a:pt x="5776" y="169150"/>
                </a:lnTo>
                <a:lnTo>
                  <a:pt x="0" y="219456"/>
                </a:lnTo>
                <a:lnTo>
                  <a:pt x="5776" y="269761"/>
                </a:lnTo>
                <a:lnTo>
                  <a:pt x="22229" y="315947"/>
                </a:lnTo>
                <a:lnTo>
                  <a:pt x="48045" y="356695"/>
                </a:lnTo>
                <a:lnTo>
                  <a:pt x="81913" y="390686"/>
                </a:lnTo>
                <a:lnTo>
                  <a:pt x="122519" y="416598"/>
                </a:lnTo>
                <a:lnTo>
                  <a:pt x="168550" y="433113"/>
                </a:lnTo>
                <a:lnTo>
                  <a:pt x="218693" y="438912"/>
                </a:lnTo>
                <a:lnTo>
                  <a:pt x="268837" y="433113"/>
                </a:lnTo>
                <a:lnTo>
                  <a:pt x="314868" y="416598"/>
                </a:lnTo>
                <a:lnTo>
                  <a:pt x="355474" y="390686"/>
                </a:lnTo>
                <a:lnTo>
                  <a:pt x="389342" y="356695"/>
                </a:lnTo>
                <a:lnTo>
                  <a:pt x="415158" y="315947"/>
                </a:lnTo>
                <a:lnTo>
                  <a:pt x="431611" y="269761"/>
                </a:lnTo>
                <a:lnTo>
                  <a:pt x="437388" y="219456"/>
                </a:lnTo>
                <a:lnTo>
                  <a:pt x="431611" y="169150"/>
                </a:lnTo>
                <a:lnTo>
                  <a:pt x="415158" y="122964"/>
                </a:lnTo>
                <a:lnTo>
                  <a:pt x="389342" y="82216"/>
                </a:lnTo>
                <a:lnTo>
                  <a:pt x="355474" y="48225"/>
                </a:lnTo>
                <a:lnTo>
                  <a:pt x="314868" y="22313"/>
                </a:lnTo>
                <a:lnTo>
                  <a:pt x="268837" y="5798"/>
                </a:lnTo>
                <a:lnTo>
                  <a:pt x="2186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243321" y="3627882"/>
            <a:ext cx="437515" cy="439420"/>
          </a:xfrm>
          <a:custGeom>
            <a:avLst/>
            <a:gdLst/>
            <a:ahLst/>
            <a:cxnLst/>
            <a:rect l="l" t="t" r="r" b="b"/>
            <a:pathLst>
              <a:path w="437514" h="439420">
                <a:moveTo>
                  <a:pt x="0" y="219456"/>
                </a:moveTo>
                <a:lnTo>
                  <a:pt x="5776" y="169150"/>
                </a:lnTo>
                <a:lnTo>
                  <a:pt x="22229" y="122964"/>
                </a:lnTo>
                <a:lnTo>
                  <a:pt x="48045" y="82216"/>
                </a:lnTo>
                <a:lnTo>
                  <a:pt x="81913" y="48225"/>
                </a:lnTo>
                <a:lnTo>
                  <a:pt x="122519" y="22313"/>
                </a:lnTo>
                <a:lnTo>
                  <a:pt x="168550" y="5798"/>
                </a:lnTo>
                <a:lnTo>
                  <a:pt x="218693" y="0"/>
                </a:lnTo>
                <a:lnTo>
                  <a:pt x="268837" y="5798"/>
                </a:lnTo>
                <a:lnTo>
                  <a:pt x="314868" y="22313"/>
                </a:lnTo>
                <a:lnTo>
                  <a:pt x="355474" y="48225"/>
                </a:lnTo>
                <a:lnTo>
                  <a:pt x="389342" y="82216"/>
                </a:lnTo>
                <a:lnTo>
                  <a:pt x="415158" y="122964"/>
                </a:lnTo>
                <a:lnTo>
                  <a:pt x="431611" y="169150"/>
                </a:lnTo>
                <a:lnTo>
                  <a:pt x="437388" y="219456"/>
                </a:lnTo>
                <a:lnTo>
                  <a:pt x="431611" y="269761"/>
                </a:lnTo>
                <a:lnTo>
                  <a:pt x="415158" y="315947"/>
                </a:lnTo>
                <a:lnTo>
                  <a:pt x="389342" y="356695"/>
                </a:lnTo>
                <a:lnTo>
                  <a:pt x="355474" y="390686"/>
                </a:lnTo>
                <a:lnTo>
                  <a:pt x="314868" y="416598"/>
                </a:lnTo>
                <a:lnTo>
                  <a:pt x="268837" y="433113"/>
                </a:lnTo>
                <a:lnTo>
                  <a:pt x="218693" y="438912"/>
                </a:lnTo>
                <a:lnTo>
                  <a:pt x="168550" y="433113"/>
                </a:lnTo>
                <a:lnTo>
                  <a:pt x="122519" y="416598"/>
                </a:lnTo>
                <a:lnTo>
                  <a:pt x="81913" y="390686"/>
                </a:lnTo>
                <a:lnTo>
                  <a:pt x="48045" y="356695"/>
                </a:lnTo>
                <a:lnTo>
                  <a:pt x="22229" y="315947"/>
                </a:lnTo>
                <a:lnTo>
                  <a:pt x="5776" y="269761"/>
                </a:lnTo>
                <a:lnTo>
                  <a:pt x="0" y="2194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5390515" y="3673602"/>
            <a:ext cx="1409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+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643628" y="3000501"/>
            <a:ext cx="586740" cy="882650"/>
          </a:xfrm>
          <a:custGeom>
            <a:avLst/>
            <a:gdLst/>
            <a:ahLst/>
            <a:cxnLst/>
            <a:rect l="l" t="t" r="r" b="b"/>
            <a:pathLst>
              <a:path w="586739" h="882650">
                <a:moveTo>
                  <a:pt x="510539" y="806450"/>
                </a:moveTo>
                <a:lnTo>
                  <a:pt x="510539" y="882650"/>
                </a:lnTo>
                <a:lnTo>
                  <a:pt x="574039" y="850900"/>
                </a:lnTo>
                <a:lnTo>
                  <a:pt x="523239" y="850900"/>
                </a:lnTo>
                <a:lnTo>
                  <a:pt x="523239" y="838200"/>
                </a:lnTo>
                <a:lnTo>
                  <a:pt x="574039" y="838200"/>
                </a:lnTo>
                <a:lnTo>
                  <a:pt x="510539" y="806450"/>
                </a:lnTo>
                <a:close/>
              </a:path>
              <a:path w="586739" h="882650">
                <a:moveTo>
                  <a:pt x="200787" y="6350"/>
                </a:moveTo>
                <a:lnTo>
                  <a:pt x="200787" y="848106"/>
                </a:lnTo>
                <a:lnTo>
                  <a:pt x="203581" y="850900"/>
                </a:lnTo>
                <a:lnTo>
                  <a:pt x="510539" y="850900"/>
                </a:lnTo>
                <a:lnTo>
                  <a:pt x="510539" y="844550"/>
                </a:lnTo>
                <a:lnTo>
                  <a:pt x="213487" y="844550"/>
                </a:lnTo>
                <a:lnTo>
                  <a:pt x="207137" y="838200"/>
                </a:lnTo>
                <a:lnTo>
                  <a:pt x="213487" y="838200"/>
                </a:lnTo>
                <a:lnTo>
                  <a:pt x="213487" y="12700"/>
                </a:lnTo>
                <a:lnTo>
                  <a:pt x="207137" y="12700"/>
                </a:lnTo>
                <a:lnTo>
                  <a:pt x="200787" y="6350"/>
                </a:lnTo>
                <a:close/>
              </a:path>
              <a:path w="586739" h="882650">
                <a:moveTo>
                  <a:pt x="574039" y="838200"/>
                </a:moveTo>
                <a:lnTo>
                  <a:pt x="523239" y="838200"/>
                </a:lnTo>
                <a:lnTo>
                  <a:pt x="523239" y="850900"/>
                </a:lnTo>
                <a:lnTo>
                  <a:pt x="574039" y="850900"/>
                </a:lnTo>
                <a:lnTo>
                  <a:pt x="586739" y="844550"/>
                </a:lnTo>
                <a:lnTo>
                  <a:pt x="574039" y="838200"/>
                </a:lnTo>
                <a:close/>
              </a:path>
              <a:path w="586739" h="882650">
                <a:moveTo>
                  <a:pt x="213487" y="838200"/>
                </a:moveTo>
                <a:lnTo>
                  <a:pt x="207137" y="838200"/>
                </a:lnTo>
                <a:lnTo>
                  <a:pt x="213487" y="844550"/>
                </a:lnTo>
                <a:lnTo>
                  <a:pt x="213487" y="838200"/>
                </a:lnTo>
                <a:close/>
              </a:path>
              <a:path w="586739" h="882650">
                <a:moveTo>
                  <a:pt x="510539" y="838200"/>
                </a:moveTo>
                <a:lnTo>
                  <a:pt x="213487" y="838200"/>
                </a:lnTo>
                <a:lnTo>
                  <a:pt x="213487" y="844550"/>
                </a:lnTo>
                <a:lnTo>
                  <a:pt x="510539" y="844550"/>
                </a:lnTo>
                <a:lnTo>
                  <a:pt x="510539" y="838200"/>
                </a:lnTo>
                <a:close/>
              </a:path>
              <a:path w="586739" h="882650">
                <a:moveTo>
                  <a:pt x="210566" y="0"/>
                </a:moveTo>
                <a:lnTo>
                  <a:pt x="0" y="0"/>
                </a:lnTo>
                <a:lnTo>
                  <a:pt x="0" y="12700"/>
                </a:lnTo>
                <a:lnTo>
                  <a:pt x="200787" y="12700"/>
                </a:lnTo>
                <a:lnTo>
                  <a:pt x="200787" y="6350"/>
                </a:lnTo>
                <a:lnTo>
                  <a:pt x="213487" y="6350"/>
                </a:lnTo>
                <a:lnTo>
                  <a:pt x="213487" y="2794"/>
                </a:lnTo>
                <a:lnTo>
                  <a:pt x="210566" y="0"/>
                </a:lnTo>
                <a:close/>
              </a:path>
              <a:path w="586739" h="882650">
                <a:moveTo>
                  <a:pt x="213487" y="6350"/>
                </a:moveTo>
                <a:lnTo>
                  <a:pt x="200787" y="6350"/>
                </a:lnTo>
                <a:lnTo>
                  <a:pt x="207137" y="12700"/>
                </a:lnTo>
                <a:lnTo>
                  <a:pt x="213487" y="12700"/>
                </a:lnTo>
                <a:lnTo>
                  <a:pt x="213487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112764" y="4718303"/>
            <a:ext cx="537971" cy="32766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224015" y="4663440"/>
            <a:ext cx="313943" cy="4297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630923" y="4718303"/>
            <a:ext cx="536448" cy="3276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685788" y="4663440"/>
            <a:ext cx="426720" cy="42976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612635" y="4700015"/>
            <a:ext cx="521334" cy="312420"/>
          </a:xfrm>
          <a:custGeom>
            <a:avLst/>
            <a:gdLst/>
            <a:ahLst/>
            <a:cxnLst/>
            <a:rect l="l" t="t" r="r" b="b"/>
            <a:pathLst>
              <a:path w="521334" h="312420">
                <a:moveTo>
                  <a:pt x="0" y="312419"/>
                </a:moveTo>
                <a:lnTo>
                  <a:pt x="521207" y="312419"/>
                </a:lnTo>
                <a:lnTo>
                  <a:pt x="521207" y="0"/>
                </a:lnTo>
                <a:lnTo>
                  <a:pt x="0" y="0"/>
                </a:lnTo>
                <a:lnTo>
                  <a:pt x="0" y="3124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612635" y="4700015"/>
            <a:ext cx="521334" cy="312420"/>
          </a:xfrm>
          <a:custGeom>
            <a:avLst/>
            <a:gdLst/>
            <a:ahLst/>
            <a:cxnLst/>
            <a:rect l="l" t="t" r="r" b="b"/>
            <a:pathLst>
              <a:path w="521334" h="312420">
                <a:moveTo>
                  <a:pt x="0" y="312419"/>
                </a:moveTo>
                <a:lnTo>
                  <a:pt x="521207" y="312419"/>
                </a:lnTo>
                <a:lnTo>
                  <a:pt x="521207" y="0"/>
                </a:lnTo>
                <a:lnTo>
                  <a:pt x="0" y="0"/>
                </a:lnTo>
                <a:lnTo>
                  <a:pt x="0" y="31241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740908" y="4800600"/>
            <a:ext cx="365760" cy="76200"/>
          </a:xfrm>
          <a:custGeom>
            <a:avLst/>
            <a:gdLst/>
            <a:ahLst/>
            <a:cxnLst/>
            <a:rect l="l" t="t" r="r" b="b"/>
            <a:pathLst>
              <a:path w="365760" h="76200">
                <a:moveTo>
                  <a:pt x="289559" y="0"/>
                </a:moveTo>
                <a:lnTo>
                  <a:pt x="289559" y="76200"/>
                </a:lnTo>
                <a:lnTo>
                  <a:pt x="353059" y="44450"/>
                </a:lnTo>
                <a:lnTo>
                  <a:pt x="302259" y="44450"/>
                </a:lnTo>
                <a:lnTo>
                  <a:pt x="302259" y="31750"/>
                </a:lnTo>
                <a:lnTo>
                  <a:pt x="353059" y="31750"/>
                </a:lnTo>
                <a:lnTo>
                  <a:pt x="289559" y="0"/>
                </a:lnTo>
                <a:close/>
              </a:path>
              <a:path w="365760" h="76200">
                <a:moveTo>
                  <a:pt x="28955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89559" y="44450"/>
                </a:lnTo>
                <a:lnTo>
                  <a:pt x="289559" y="31750"/>
                </a:lnTo>
                <a:close/>
              </a:path>
              <a:path w="365760" h="76200">
                <a:moveTo>
                  <a:pt x="353059" y="31750"/>
                </a:moveTo>
                <a:lnTo>
                  <a:pt x="302259" y="31750"/>
                </a:lnTo>
                <a:lnTo>
                  <a:pt x="302259" y="44450"/>
                </a:lnTo>
                <a:lnTo>
                  <a:pt x="353059" y="44450"/>
                </a:lnTo>
                <a:lnTo>
                  <a:pt x="365759" y="38100"/>
                </a:lnTo>
                <a:lnTo>
                  <a:pt x="353059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862829" y="3969130"/>
            <a:ext cx="431800" cy="908050"/>
          </a:xfrm>
          <a:custGeom>
            <a:avLst/>
            <a:gdLst/>
            <a:ahLst/>
            <a:cxnLst/>
            <a:rect l="l" t="t" r="r" b="b"/>
            <a:pathLst>
              <a:path w="431800" h="908050">
                <a:moveTo>
                  <a:pt x="214630" y="831469"/>
                </a:moveTo>
                <a:lnTo>
                  <a:pt x="214630" y="907669"/>
                </a:lnTo>
                <a:lnTo>
                  <a:pt x="278130" y="875919"/>
                </a:lnTo>
                <a:lnTo>
                  <a:pt x="227330" y="875919"/>
                </a:lnTo>
                <a:lnTo>
                  <a:pt x="227330" y="863219"/>
                </a:lnTo>
                <a:lnTo>
                  <a:pt x="278130" y="863219"/>
                </a:lnTo>
                <a:lnTo>
                  <a:pt x="214630" y="831469"/>
                </a:lnTo>
                <a:close/>
              </a:path>
              <a:path w="431800" h="908050">
                <a:moveTo>
                  <a:pt x="425323" y="0"/>
                </a:moveTo>
                <a:lnTo>
                  <a:pt x="3175" y="239522"/>
                </a:lnTo>
                <a:lnTo>
                  <a:pt x="1270" y="240665"/>
                </a:lnTo>
                <a:lnTo>
                  <a:pt x="0" y="242824"/>
                </a:lnTo>
                <a:lnTo>
                  <a:pt x="0" y="873125"/>
                </a:lnTo>
                <a:lnTo>
                  <a:pt x="2794" y="875919"/>
                </a:lnTo>
                <a:lnTo>
                  <a:pt x="214630" y="875919"/>
                </a:lnTo>
                <a:lnTo>
                  <a:pt x="214630" y="869569"/>
                </a:lnTo>
                <a:lnTo>
                  <a:pt x="12700" y="869569"/>
                </a:lnTo>
                <a:lnTo>
                  <a:pt x="6350" y="863219"/>
                </a:lnTo>
                <a:lnTo>
                  <a:pt x="12700" y="863219"/>
                </a:lnTo>
                <a:lnTo>
                  <a:pt x="12700" y="250571"/>
                </a:lnTo>
                <a:lnTo>
                  <a:pt x="9525" y="250571"/>
                </a:lnTo>
                <a:lnTo>
                  <a:pt x="12700" y="245110"/>
                </a:lnTo>
                <a:lnTo>
                  <a:pt x="19144" y="245110"/>
                </a:lnTo>
                <a:lnTo>
                  <a:pt x="431673" y="10922"/>
                </a:lnTo>
                <a:lnTo>
                  <a:pt x="425323" y="0"/>
                </a:lnTo>
                <a:close/>
              </a:path>
              <a:path w="431800" h="908050">
                <a:moveTo>
                  <a:pt x="278130" y="863219"/>
                </a:moveTo>
                <a:lnTo>
                  <a:pt x="227330" y="863219"/>
                </a:lnTo>
                <a:lnTo>
                  <a:pt x="227330" y="875919"/>
                </a:lnTo>
                <a:lnTo>
                  <a:pt x="278130" y="875919"/>
                </a:lnTo>
                <a:lnTo>
                  <a:pt x="290830" y="869569"/>
                </a:lnTo>
                <a:lnTo>
                  <a:pt x="278130" y="863219"/>
                </a:lnTo>
                <a:close/>
              </a:path>
              <a:path w="431800" h="908050">
                <a:moveTo>
                  <a:pt x="12700" y="863219"/>
                </a:moveTo>
                <a:lnTo>
                  <a:pt x="6350" y="863219"/>
                </a:lnTo>
                <a:lnTo>
                  <a:pt x="12700" y="869569"/>
                </a:lnTo>
                <a:lnTo>
                  <a:pt x="12700" y="863219"/>
                </a:lnTo>
                <a:close/>
              </a:path>
              <a:path w="431800" h="908050">
                <a:moveTo>
                  <a:pt x="214630" y="863219"/>
                </a:moveTo>
                <a:lnTo>
                  <a:pt x="12700" y="863219"/>
                </a:lnTo>
                <a:lnTo>
                  <a:pt x="12700" y="869569"/>
                </a:lnTo>
                <a:lnTo>
                  <a:pt x="214630" y="869569"/>
                </a:lnTo>
                <a:lnTo>
                  <a:pt x="214630" y="863219"/>
                </a:lnTo>
                <a:close/>
              </a:path>
              <a:path w="431800" h="908050">
                <a:moveTo>
                  <a:pt x="12700" y="245110"/>
                </a:moveTo>
                <a:lnTo>
                  <a:pt x="9525" y="250571"/>
                </a:lnTo>
                <a:lnTo>
                  <a:pt x="12700" y="248768"/>
                </a:lnTo>
                <a:lnTo>
                  <a:pt x="12700" y="245110"/>
                </a:lnTo>
                <a:close/>
              </a:path>
              <a:path w="431800" h="908050">
                <a:moveTo>
                  <a:pt x="12700" y="248768"/>
                </a:moveTo>
                <a:lnTo>
                  <a:pt x="9525" y="250571"/>
                </a:lnTo>
                <a:lnTo>
                  <a:pt x="12700" y="250571"/>
                </a:lnTo>
                <a:lnTo>
                  <a:pt x="12700" y="248768"/>
                </a:lnTo>
                <a:close/>
              </a:path>
              <a:path w="431800" h="908050">
                <a:moveTo>
                  <a:pt x="19144" y="245110"/>
                </a:moveTo>
                <a:lnTo>
                  <a:pt x="12700" y="245110"/>
                </a:lnTo>
                <a:lnTo>
                  <a:pt x="12700" y="248768"/>
                </a:lnTo>
                <a:lnTo>
                  <a:pt x="19144" y="2451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848856" y="3512820"/>
            <a:ext cx="76200" cy="1183005"/>
          </a:xfrm>
          <a:custGeom>
            <a:avLst/>
            <a:gdLst/>
            <a:ahLst/>
            <a:cxnLst/>
            <a:rect l="l" t="t" r="r" b="b"/>
            <a:pathLst>
              <a:path w="76200" h="1183004">
                <a:moveTo>
                  <a:pt x="31750" y="1106423"/>
                </a:moveTo>
                <a:lnTo>
                  <a:pt x="0" y="1106423"/>
                </a:lnTo>
                <a:lnTo>
                  <a:pt x="38100" y="1182623"/>
                </a:lnTo>
                <a:lnTo>
                  <a:pt x="69850" y="1119123"/>
                </a:lnTo>
                <a:lnTo>
                  <a:pt x="31750" y="1119123"/>
                </a:lnTo>
                <a:lnTo>
                  <a:pt x="31750" y="1106423"/>
                </a:lnTo>
                <a:close/>
              </a:path>
              <a:path w="76200" h="1183004">
                <a:moveTo>
                  <a:pt x="44450" y="0"/>
                </a:moveTo>
                <a:lnTo>
                  <a:pt x="31750" y="0"/>
                </a:lnTo>
                <a:lnTo>
                  <a:pt x="31750" y="1119123"/>
                </a:lnTo>
                <a:lnTo>
                  <a:pt x="44450" y="1119123"/>
                </a:lnTo>
                <a:lnTo>
                  <a:pt x="44450" y="0"/>
                </a:lnTo>
                <a:close/>
              </a:path>
              <a:path w="76200" h="1183004">
                <a:moveTo>
                  <a:pt x="76200" y="1106423"/>
                </a:moveTo>
                <a:lnTo>
                  <a:pt x="44450" y="1106423"/>
                </a:lnTo>
                <a:lnTo>
                  <a:pt x="44450" y="1119123"/>
                </a:lnTo>
                <a:lnTo>
                  <a:pt x="69850" y="1119123"/>
                </a:lnTo>
                <a:lnTo>
                  <a:pt x="76200" y="11064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3139567" y="3528186"/>
            <a:ext cx="977900" cy="50800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66700" marR="5080" indent="-254635">
              <a:lnSpc>
                <a:spcPts val="1880"/>
              </a:lnSpc>
              <a:spcBef>
                <a:spcPts val="190"/>
              </a:spcBef>
            </a:pPr>
            <a:r>
              <a:rPr sz="1600" spc="-195" dirty="0">
                <a:latin typeface="Tahoma"/>
                <a:cs typeface="Tahoma"/>
              </a:rPr>
              <a:t>bảng </a:t>
            </a:r>
            <a:r>
              <a:rPr sz="1600" spc="-5" dirty="0">
                <a:latin typeface="Tahoma"/>
                <a:cs typeface="Tahoma"/>
              </a:rPr>
              <a:t>phân  </a:t>
            </a:r>
            <a:r>
              <a:rPr sz="1600" spc="-190" dirty="0">
                <a:latin typeface="Tahoma"/>
                <a:cs typeface="Tahoma"/>
              </a:rPr>
              <a:t>đoạn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819903" y="5454192"/>
            <a:ext cx="1381125" cy="50800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22885" marR="5080" indent="-210820">
              <a:lnSpc>
                <a:spcPts val="1880"/>
              </a:lnSpc>
              <a:spcBef>
                <a:spcPts val="190"/>
              </a:spcBef>
            </a:pPr>
            <a:r>
              <a:rPr sz="1600" spc="-195" dirty="0">
                <a:latin typeface="Tahoma"/>
                <a:cs typeface="Tahoma"/>
              </a:rPr>
              <a:t>bảng </a:t>
            </a:r>
            <a:r>
              <a:rPr sz="1600" spc="-10" dirty="0">
                <a:latin typeface="Tahoma"/>
                <a:cs typeface="Tahoma"/>
              </a:rPr>
              <a:t>trang cho  segment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b="1" spc="-5" dirty="0"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6066535" y="4571771"/>
            <a:ext cx="1159510" cy="734060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70"/>
              </a:spcBef>
              <a:tabLst>
                <a:tab pos="461009" algn="l"/>
              </a:tabLst>
            </a:pPr>
            <a:r>
              <a:rPr sz="1600" b="1" spc="-5" dirty="0">
                <a:latin typeface="Times New Roman"/>
                <a:cs typeface="Times New Roman"/>
              </a:rPr>
              <a:t>f	d’</a:t>
            </a: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865"/>
              </a:spcBef>
            </a:pPr>
            <a:r>
              <a:rPr sz="1600" spc="-409" dirty="0">
                <a:latin typeface="Tahoma"/>
                <a:cs typeface="Tahoma"/>
              </a:rPr>
              <a:t>địa </a:t>
            </a:r>
            <a:r>
              <a:rPr sz="1600" spc="-420" dirty="0">
                <a:latin typeface="Tahoma"/>
                <a:cs typeface="Tahoma"/>
              </a:rPr>
              <a:t>chỉ </a:t>
            </a:r>
            <a:r>
              <a:rPr sz="1600" spc="-260" dirty="0">
                <a:latin typeface="Tahoma"/>
                <a:cs typeface="Tahoma"/>
              </a:rPr>
              <a:t>vật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lý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316481"/>
            <a:ext cx="8303895" cy="5177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685" marR="6985" indent="-514984" algn="just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528320" algn="l"/>
              </a:tabLst>
            </a:pPr>
            <a:r>
              <a:rPr sz="2800" spc="-5" dirty="0">
                <a:latin typeface="Times New Roman"/>
                <a:cs typeface="Times New Roman"/>
              </a:rPr>
              <a:t>Phân biệt </a:t>
            </a:r>
            <a:r>
              <a:rPr sz="2800" dirty="0">
                <a:latin typeface="Times New Roman"/>
                <a:cs typeface="Times New Roman"/>
              </a:rPr>
              <a:t>địa </a:t>
            </a:r>
            <a:r>
              <a:rPr sz="2800" spc="-5" dirty="0">
                <a:latin typeface="Times New Roman"/>
                <a:cs typeface="Times New Roman"/>
              </a:rPr>
              <a:t>chỉ logic </a:t>
            </a:r>
            <a:r>
              <a:rPr sz="2800" dirty="0">
                <a:latin typeface="Times New Roman"/>
                <a:cs typeface="Times New Roman"/>
              </a:rPr>
              <a:t>và địa chỉ </a:t>
            </a:r>
            <a:r>
              <a:rPr sz="2800" spc="-5" dirty="0">
                <a:latin typeface="Times New Roman"/>
                <a:cs typeface="Times New Roman"/>
              </a:rPr>
              <a:t>vật </a:t>
            </a:r>
            <a:r>
              <a:rPr sz="2800" dirty="0">
                <a:latin typeface="Times New Roman"/>
                <a:cs typeface="Times New Roman"/>
              </a:rPr>
              <a:t>lý? </a:t>
            </a:r>
            <a:r>
              <a:rPr sz="2800" spc="-10" dirty="0">
                <a:latin typeface="Times New Roman"/>
                <a:cs typeface="Times New Roman"/>
              </a:rPr>
              <a:t>Cách </a:t>
            </a:r>
            <a:r>
              <a:rPr sz="2800" spc="-5" dirty="0">
                <a:latin typeface="Times New Roman"/>
                <a:cs typeface="Times New Roman"/>
              </a:rPr>
              <a:t>chuyển  đổi địa chỉ </a:t>
            </a:r>
            <a:r>
              <a:rPr sz="2800" dirty="0">
                <a:latin typeface="Times New Roman"/>
                <a:cs typeface="Times New Roman"/>
              </a:rPr>
              <a:t>logic </a:t>
            </a:r>
            <a:r>
              <a:rPr sz="2800" spc="-5" dirty="0">
                <a:latin typeface="Times New Roman"/>
                <a:cs typeface="Times New Roman"/>
              </a:rPr>
              <a:t>sang địa chỉ vật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lý.</a:t>
            </a:r>
            <a:endParaRPr sz="2800">
              <a:latin typeface="Times New Roman"/>
              <a:cs typeface="Times New Roman"/>
            </a:endParaRPr>
          </a:p>
          <a:p>
            <a:pPr marL="527685" marR="5715" indent="-514984" algn="just">
              <a:lnSpc>
                <a:spcPct val="100000"/>
              </a:lnSpc>
              <a:spcBef>
                <a:spcPts val="1205"/>
              </a:spcBef>
              <a:buAutoNum type="arabicPeriod"/>
              <a:tabLst>
                <a:tab pos="528320" algn="l"/>
              </a:tabLst>
            </a:pPr>
            <a:r>
              <a:rPr sz="2800" spc="-5" dirty="0">
                <a:latin typeface="Times New Roman"/>
                <a:cs typeface="Times New Roman"/>
              </a:rPr>
              <a:t>Vẽ sơ </a:t>
            </a:r>
            <a:r>
              <a:rPr sz="2800" dirty="0">
                <a:latin typeface="Times New Roman"/>
                <a:cs typeface="Times New Roman"/>
              </a:rPr>
              <a:t>đồ </a:t>
            </a:r>
            <a:r>
              <a:rPr sz="2800" spc="-5" dirty="0">
                <a:latin typeface="Times New Roman"/>
                <a:cs typeface="Times New Roman"/>
              </a:rPr>
              <a:t>ánh </a:t>
            </a:r>
            <a:r>
              <a:rPr sz="2800" dirty="0">
                <a:latin typeface="Times New Roman"/>
                <a:cs typeface="Times New Roman"/>
              </a:rPr>
              <a:t>xạ và </a:t>
            </a:r>
            <a:r>
              <a:rPr sz="2800" spc="-5" dirty="0">
                <a:latin typeface="Times New Roman"/>
                <a:cs typeface="Times New Roman"/>
              </a:rPr>
              <a:t>bảo </a:t>
            </a:r>
            <a:r>
              <a:rPr sz="2800" dirty="0">
                <a:latin typeface="Times New Roman"/>
                <a:cs typeface="Times New Roman"/>
              </a:rPr>
              <a:t>vệ bộ nhớ </a:t>
            </a:r>
            <a:r>
              <a:rPr sz="2800" spc="-5" dirty="0">
                <a:latin typeface="Times New Roman"/>
                <a:cs typeface="Times New Roman"/>
              </a:rPr>
              <a:t>trong </a:t>
            </a:r>
            <a:r>
              <a:rPr sz="2800" dirty="0">
                <a:latin typeface="Times New Roman"/>
                <a:cs typeface="Times New Roman"/>
              </a:rPr>
              <a:t>kỹ </a:t>
            </a:r>
            <a:r>
              <a:rPr sz="2800" spc="-5" dirty="0">
                <a:latin typeface="Times New Roman"/>
                <a:cs typeface="Times New Roman"/>
              </a:rPr>
              <a:t>thuật </a:t>
            </a:r>
            <a:r>
              <a:rPr sz="2800" spc="-10" dirty="0">
                <a:latin typeface="Times New Roman"/>
                <a:cs typeface="Times New Roman"/>
              </a:rPr>
              <a:t>cấp  </a:t>
            </a:r>
            <a:r>
              <a:rPr sz="2800" spc="-5" dirty="0">
                <a:latin typeface="Times New Roman"/>
                <a:cs typeface="Times New Roman"/>
              </a:rPr>
              <a:t>phát </a:t>
            </a:r>
            <a:r>
              <a:rPr sz="2800" dirty="0">
                <a:latin typeface="Times New Roman"/>
                <a:cs typeface="Times New Roman"/>
              </a:rPr>
              <a:t>bộ nhớ </a:t>
            </a:r>
            <a:r>
              <a:rPr sz="2800" spc="-5" dirty="0">
                <a:latin typeface="Times New Roman"/>
                <a:cs typeface="Times New Roman"/>
              </a:rPr>
              <a:t>liên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tục.</a:t>
            </a:r>
            <a:endParaRPr sz="2800">
              <a:latin typeface="Times New Roman"/>
              <a:cs typeface="Times New Roman"/>
            </a:endParaRPr>
          </a:p>
          <a:p>
            <a:pPr marL="527685" marR="6350" indent="-514984" algn="just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528320" algn="l"/>
              </a:tabLst>
            </a:pPr>
            <a:r>
              <a:rPr sz="2800" spc="-5" dirty="0">
                <a:latin typeface="Times New Roman"/>
                <a:cs typeface="Times New Roman"/>
              </a:rPr>
              <a:t>Giả sử </a:t>
            </a:r>
            <a:r>
              <a:rPr sz="2800" dirty="0">
                <a:latin typeface="Times New Roman"/>
                <a:cs typeface="Times New Roman"/>
              </a:rPr>
              <a:t>giá </a:t>
            </a:r>
            <a:r>
              <a:rPr sz="2800" spc="-5" dirty="0">
                <a:latin typeface="Times New Roman"/>
                <a:cs typeface="Times New Roman"/>
              </a:rPr>
              <a:t>trị của </a:t>
            </a:r>
            <a:r>
              <a:rPr sz="2800" dirty="0">
                <a:latin typeface="Times New Roman"/>
                <a:cs typeface="Times New Roman"/>
              </a:rPr>
              <a:t>thanh </a:t>
            </a:r>
            <a:r>
              <a:rPr sz="2800" spc="-5" dirty="0">
                <a:latin typeface="Times New Roman"/>
                <a:cs typeface="Times New Roman"/>
              </a:rPr>
              <a:t>ghi nền là </a:t>
            </a:r>
            <a:r>
              <a:rPr sz="2800" dirty="0">
                <a:latin typeface="Times New Roman"/>
                <a:cs typeface="Times New Roman"/>
              </a:rPr>
              <a:t>8192, </a:t>
            </a:r>
            <a:r>
              <a:rPr sz="2800" spc="-5" dirty="0">
                <a:latin typeface="Times New Roman"/>
                <a:cs typeface="Times New Roman"/>
              </a:rPr>
              <a:t>thanh ghi  giới hạn là </a:t>
            </a:r>
            <a:r>
              <a:rPr sz="2800" dirty="0">
                <a:latin typeface="Times New Roman"/>
                <a:cs typeface="Times New Roman"/>
              </a:rPr>
              <a:t>16384. </a:t>
            </a:r>
            <a:r>
              <a:rPr sz="2800" spc="-5" dirty="0">
                <a:latin typeface="Times New Roman"/>
                <a:cs typeface="Times New Roman"/>
              </a:rPr>
              <a:t>Hãy </a:t>
            </a:r>
            <a:r>
              <a:rPr sz="2800" dirty="0">
                <a:latin typeface="Times New Roman"/>
                <a:cs typeface="Times New Roman"/>
              </a:rPr>
              <a:t>tính địa </a:t>
            </a:r>
            <a:r>
              <a:rPr sz="2800" spc="-5" dirty="0">
                <a:latin typeface="Times New Roman"/>
                <a:cs typeface="Times New Roman"/>
              </a:rPr>
              <a:t>chỉ </a:t>
            </a:r>
            <a:r>
              <a:rPr sz="2800" dirty="0">
                <a:latin typeface="Times New Roman"/>
                <a:cs typeface="Times New Roman"/>
              </a:rPr>
              <a:t>logic </a:t>
            </a:r>
            <a:r>
              <a:rPr sz="2800" spc="-5" dirty="0">
                <a:latin typeface="Times New Roman"/>
                <a:cs typeface="Times New Roman"/>
              </a:rPr>
              <a:t>của ô </a:t>
            </a:r>
            <a:r>
              <a:rPr sz="2800" dirty="0">
                <a:latin typeface="Times New Roman"/>
                <a:cs typeface="Times New Roman"/>
              </a:rPr>
              <a:t>nhớ </a:t>
            </a:r>
            <a:r>
              <a:rPr sz="2800" spc="-15" dirty="0">
                <a:latin typeface="Times New Roman"/>
                <a:cs typeface="Times New Roman"/>
              </a:rPr>
              <a:t>có  </a:t>
            </a:r>
            <a:r>
              <a:rPr sz="2800" dirty="0">
                <a:latin typeface="Times New Roman"/>
                <a:cs typeface="Times New Roman"/>
              </a:rPr>
              <a:t>địa </a:t>
            </a:r>
            <a:r>
              <a:rPr sz="2800" spc="-5" dirty="0">
                <a:latin typeface="Times New Roman"/>
                <a:cs typeface="Times New Roman"/>
              </a:rPr>
              <a:t>chỉ vật lý là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12288</a:t>
            </a:r>
            <a:endParaRPr sz="2800">
              <a:latin typeface="Times New Roman"/>
              <a:cs typeface="Times New Roman"/>
            </a:endParaRPr>
          </a:p>
          <a:p>
            <a:pPr marL="527685" marR="5080" indent="-514984" algn="just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528320" algn="l"/>
              </a:tabLst>
            </a:pPr>
            <a:r>
              <a:rPr sz="2800" spc="-5" dirty="0">
                <a:latin typeface="Times New Roman"/>
                <a:cs typeface="Times New Roman"/>
              </a:rPr>
              <a:t>Cho biết </a:t>
            </a:r>
            <a:r>
              <a:rPr sz="2800" spc="-10" dirty="0">
                <a:latin typeface="Times New Roman"/>
                <a:cs typeface="Times New Roman"/>
              </a:rPr>
              <a:t>sự </a:t>
            </a:r>
            <a:r>
              <a:rPr sz="2800" dirty="0">
                <a:latin typeface="Times New Roman"/>
                <a:cs typeface="Times New Roman"/>
              </a:rPr>
              <a:t>khác nhau </a:t>
            </a:r>
            <a:r>
              <a:rPr sz="2800" spc="-5" dirty="0">
                <a:latin typeface="Times New Roman"/>
                <a:cs typeface="Times New Roman"/>
              </a:rPr>
              <a:t>giữa phương </a:t>
            </a:r>
            <a:r>
              <a:rPr sz="2800" dirty="0">
                <a:latin typeface="Times New Roman"/>
                <a:cs typeface="Times New Roman"/>
              </a:rPr>
              <a:t>pháp </a:t>
            </a:r>
            <a:r>
              <a:rPr sz="2800" spc="-10" dirty="0">
                <a:latin typeface="Times New Roman"/>
                <a:cs typeface="Times New Roman"/>
              </a:rPr>
              <a:t>cấp </a:t>
            </a:r>
            <a:r>
              <a:rPr sz="2800" dirty="0">
                <a:latin typeface="Times New Roman"/>
                <a:cs typeface="Times New Roman"/>
              </a:rPr>
              <a:t>phát </a:t>
            </a:r>
            <a:r>
              <a:rPr sz="2800" spc="-10" dirty="0">
                <a:latin typeface="Times New Roman"/>
                <a:cs typeface="Times New Roman"/>
              </a:rPr>
              <a:t>liên  </a:t>
            </a:r>
            <a:r>
              <a:rPr sz="2800" dirty="0">
                <a:latin typeface="Times New Roman"/>
                <a:cs typeface="Times New Roman"/>
              </a:rPr>
              <a:t>tục và </a:t>
            </a:r>
            <a:r>
              <a:rPr sz="2800" spc="-5" dirty="0">
                <a:latin typeface="Times New Roman"/>
                <a:cs typeface="Times New Roman"/>
              </a:rPr>
              <a:t>phương </a:t>
            </a:r>
            <a:r>
              <a:rPr sz="2800" spc="-10" dirty="0">
                <a:latin typeface="Times New Roman"/>
                <a:cs typeface="Times New Roman"/>
              </a:rPr>
              <a:t>pháp cấp </a:t>
            </a:r>
            <a:r>
              <a:rPr sz="2800" spc="-5" dirty="0">
                <a:latin typeface="Times New Roman"/>
                <a:cs typeface="Times New Roman"/>
              </a:rPr>
              <a:t>phát </a:t>
            </a:r>
            <a:r>
              <a:rPr sz="2800" dirty="0">
                <a:latin typeface="Times New Roman"/>
                <a:cs typeface="Times New Roman"/>
              </a:rPr>
              <a:t>không </a:t>
            </a:r>
            <a:r>
              <a:rPr sz="2800" spc="-10" dirty="0">
                <a:latin typeface="Times New Roman"/>
                <a:cs typeface="Times New Roman"/>
              </a:rPr>
              <a:t>liên </a:t>
            </a:r>
            <a:r>
              <a:rPr sz="2800" spc="-5" dirty="0">
                <a:latin typeface="Times New Roman"/>
                <a:cs typeface="Times New Roman"/>
              </a:rPr>
              <a:t>tục. Ưu </a:t>
            </a:r>
            <a:r>
              <a:rPr sz="2800" dirty="0">
                <a:latin typeface="Times New Roman"/>
                <a:cs typeface="Times New Roman"/>
              </a:rPr>
              <a:t>và  </a:t>
            </a:r>
            <a:r>
              <a:rPr sz="2800" spc="-5" dirty="0">
                <a:latin typeface="Times New Roman"/>
                <a:cs typeface="Times New Roman"/>
              </a:rPr>
              <a:t>nhược </a:t>
            </a:r>
            <a:r>
              <a:rPr sz="2800" spc="-10" dirty="0">
                <a:latin typeface="Times New Roman"/>
                <a:cs typeface="Times New Roman"/>
              </a:rPr>
              <a:t>điểm </a:t>
            </a:r>
            <a:r>
              <a:rPr sz="2800" spc="-5" dirty="0">
                <a:latin typeface="Times New Roman"/>
                <a:cs typeface="Times New Roman"/>
              </a:rPr>
              <a:t>của phương pháp </a:t>
            </a:r>
            <a:r>
              <a:rPr sz="2800" spc="-10" dirty="0">
                <a:latin typeface="Times New Roman"/>
                <a:cs typeface="Times New Roman"/>
              </a:rPr>
              <a:t>cấp </a:t>
            </a:r>
            <a:r>
              <a:rPr sz="2800" spc="-5" dirty="0">
                <a:latin typeface="Times New Roman"/>
                <a:cs typeface="Times New Roman"/>
              </a:rPr>
              <a:t>phát </a:t>
            </a:r>
            <a:r>
              <a:rPr sz="2800" dirty="0">
                <a:latin typeface="Times New Roman"/>
                <a:cs typeface="Times New Roman"/>
              </a:rPr>
              <a:t>không </a:t>
            </a:r>
            <a:r>
              <a:rPr sz="2800" spc="-5" dirty="0">
                <a:latin typeface="Times New Roman"/>
                <a:cs typeface="Times New Roman"/>
              </a:rPr>
              <a:t>liên tục  so với </a:t>
            </a:r>
            <a:r>
              <a:rPr sz="2800" dirty="0">
                <a:latin typeface="Times New Roman"/>
                <a:cs typeface="Times New Roman"/>
              </a:rPr>
              <a:t>kỹ </a:t>
            </a:r>
            <a:r>
              <a:rPr sz="2800" spc="-5" dirty="0">
                <a:latin typeface="Times New Roman"/>
                <a:cs typeface="Times New Roman"/>
              </a:rPr>
              <a:t>thuật </a:t>
            </a:r>
            <a:r>
              <a:rPr sz="2800" spc="-10" dirty="0">
                <a:latin typeface="Times New Roman"/>
                <a:cs typeface="Times New Roman"/>
              </a:rPr>
              <a:t>cấp </a:t>
            </a:r>
            <a:r>
              <a:rPr sz="2800" spc="-5" dirty="0">
                <a:latin typeface="Times New Roman"/>
                <a:cs typeface="Times New Roman"/>
              </a:rPr>
              <a:t>phát liên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tục.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CÂU HỎI </a:t>
            </a:r>
            <a:r>
              <a:rPr spc="-10" dirty="0"/>
              <a:t>ÔN </a:t>
            </a:r>
            <a:r>
              <a:rPr spc="-5" dirty="0"/>
              <a:t>TẬP BÀI</a:t>
            </a:r>
            <a:r>
              <a:rPr spc="-190" dirty="0"/>
              <a:t> </a:t>
            </a:r>
            <a:r>
              <a:rPr spc="-5" dirty="0"/>
              <a:t>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698701"/>
            <a:ext cx="8378825" cy="4855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6235" algn="l"/>
              </a:tabLst>
            </a:pPr>
            <a:r>
              <a:rPr sz="2400" spc="-5" dirty="0">
                <a:latin typeface="Times New Roman"/>
                <a:cs typeface="Times New Roman"/>
              </a:rPr>
              <a:t>Khái </a:t>
            </a:r>
            <a:r>
              <a:rPr sz="2400" dirty="0">
                <a:latin typeface="Times New Roman"/>
                <a:cs typeface="Times New Roman"/>
              </a:rPr>
              <a:t>niệm </a:t>
            </a:r>
            <a:r>
              <a:rPr sz="2400" spc="-10" dirty="0">
                <a:latin typeface="Times New Roman"/>
                <a:cs typeface="Times New Roman"/>
              </a:rPr>
              <a:t>một </a:t>
            </a:r>
            <a:r>
              <a:rPr sz="2400" i="1" dirty="0">
                <a:latin typeface="Times New Roman"/>
                <a:cs typeface="Times New Roman"/>
              </a:rPr>
              <a:t>không gian địa chỉ lôgic </a:t>
            </a:r>
            <a:r>
              <a:rPr sz="2400" spc="-5" dirty="0">
                <a:latin typeface="Times New Roman"/>
                <a:cs typeface="Times New Roman"/>
              </a:rPr>
              <a:t>được </a:t>
            </a:r>
            <a:r>
              <a:rPr sz="2400" dirty="0">
                <a:latin typeface="Times New Roman"/>
                <a:cs typeface="Times New Roman"/>
              </a:rPr>
              <a:t>kết </a:t>
            </a:r>
            <a:r>
              <a:rPr sz="2400" spc="-5" dirty="0">
                <a:latin typeface="Times New Roman"/>
                <a:cs typeface="Times New Roman"/>
              </a:rPr>
              <a:t>buộc với </a:t>
            </a:r>
            <a:r>
              <a:rPr sz="2400" spc="-10" dirty="0">
                <a:latin typeface="Times New Roman"/>
                <a:cs typeface="Times New Roman"/>
              </a:rPr>
              <a:t>một  </a:t>
            </a:r>
            <a:r>
              <a:rPr sz="2400" i="1" dirty="0">
                <a:latin typeface="Times New Roman"/>
                <a:cs typeface="Times New Roman"/>
              </a:rPr>
              <a:t>không </a:t>
            </a:r>
            <a:r>
              <a:rPr sz="2400" i="1" spc="-5" dirty="0">
                <a:latin typeface="Times New Roman"/>
                <a:cs typeface="Times New Roman"/>
              </a:rPr>
              <a:t>gian </a:t>
            </a:r>
            <a:r>
              <a:rPr sz="2400" i="1" dirty="0">
                <a:latin typeface="Times New Roman"/>
                <a:cs typeface="Times New Roman"/>
              </a:rPr>
              <a:t>địa chỉ </a:t>
            </a:r>
            <a:r>
              <a:rPr sz="2400" i="1" spc="-5" dirty="0">
                <a:latin typeface="Times New Roman"/>
                <a:cs typeface="Times New Roman"/>
              </a:rPr>
              <a:t>vật lý </a:t>
            </a:r>
            <a:r>
              <a:rPr sz="2400" dirty="0">
                <a:latin typeface="Times New Roman"/>
                <a:cs typeface="Times New Roman"/>
              </a:rPr>
              <a:t>đóng </a:t>
            </a:r>
            <a:r>
              <a:rPr sz="2400" spc="-5">
                <a:latin typeface="Times New Roman"/>
                <a:cs typeface="Times New Roman"/>
              </a:rPr>
              <a:t>vai </a:t>
            </a:r>
            <a:r>
              <a:rPr sz="2400" smtClean="0">
                <a:latin typeface="Times New Roman"/>
                <a:cs typeface="Times New Roman"/>
              </a:rPr>
              <a:t>tr</a:t>
            </a:r>
            <a:r>
              <a:rPr lang="en-US" sz="2400" dirty="0" smtClean="0">
                <a:latin typeface="Times New Roman"/>
                <a:cs typeface="Times New Roman"/>
              </a:rPr>
              <a:t>ò</a:t>
            </a:r>
            <a:r>
              <a:rPr sz="2400" smtClean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trung tâm trong </a:t>
            </a:r>
            <a:r>
              <a:rPr sz="2400" spc="-10" dirty="0">
                <a:latin typeface="Times New Roman"/>
                <a:cs typeface="Times New Roman"/>
              </a:rPr>
              <a:t>một </a:t>
            </a:r>
            <a:r>
              <a:rPr sz="2400" spc="-5" dirty="0">
                <a:latin typeface="Times New Roman"/>
                <a:cs typeface="Times New Roman"/>
              </a:rPr>
              <a:t>việc  </a:t>
            </a:r>
            <a:r>
              <a:rPr sz="2400" dirty="0">
                <a:latin typeface="Times New Roman"/>
                <a:cs typeface="Times New Roman"/>
              </a:rPr>
              <a:t>quản lý bộ nhớ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tốt.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500"/>
              </a:spcBef>
              <a:buFont typeface="Times New Roman"/>
              <a:buChar char="–"/>
              <a:tabLst>
                <a:tab pos="756285" algn="l"/>
                <a:tab pos="756920" algn="l"/>
              </a:tabLst>
            </a:pPr>
            <a:r>
              <a:rPr sz="20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Địa </a:t>
            </a:r>
            <a:r>
              <a:rPr sz="2000" i="1" dirty="0">
                <a:solidFill>
                  <a:srgbClr val="0000FF"/>
                </a:solidFill>
                <a:latin typeface="Times New Roman"/>
                <a:cs typeface="Times New Roman"/>
              </a:rPr>
              <a:t>chỉ lôgic </a:t>
            </a:r>
            <a:r>
              <a:rPr sz="2000" dirty="0">
                <a:latin typeface="Times New Roman"/>
                <a:cs typeface="Times New Roman"/>
              </a:rPr>
              <a:t>– được phát sinh bởi bộ xử lý; còn được </a:t>
            </a:r>
            <a:r>
              <a:rPr sz="2000" spc="5" dirty="0">
                <a:latin typeface="Times New Roman"/>
                <a:cs typeface="Times New Roman"/>
              </a:rPr>
              <a:t>gọi </a:t>
            </a:r>
            <a:r>
              <a:rPr sz="2000" spc="-5" dirty="0">
                <a:latin typeface="Times New Roman"/>
                <a:cs typeface="Times New Roman"/>
              </a:rPr>
              <a:t>là </a:t>
            </a:r>
            <a:r>
              <a:rPr sz="2000" i="1" dirty="0">
                <a:latin typeface="Times New Roman"/>
                <a:cs typeface="Times New Roman"/>
              </a:rPr>
              <a:t>địa chỉ</a:t>
            </a:r>
            <a:r>
              <a:rPr sz="2000" i="1" spc="-195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latin typeface="Times New Roman"/>
                <a:cs typeface="Times New Roman"/>
              </a:rPr>
              <a:t>ảo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Font typeface="Times New Roman"/>
              <a:buChar char="–"/>
              <a:tabLst>
                <a:tab pos="756285" algn="l"/>
                <a:tab pos="756920" algn="l"/>
              </a:tabLst>
            </a:pPr>
            <a:r>
              <a:rPr sz="20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Địa </a:t>
            </a:r>
            <a:r>
              <a:rPr sz="2000" i="1" dirty="0">
                <a:solidFill>
                  <a:srgbClr val="0000FF"/>
                </a:solidFill>
                <a:latin typeface="Times New Roman"/>
                <a:cs typeface="Times New Roman"/>
              </a:rPr>
              <a:t>chỉ vật </a:t>
            </a:r>
            <a:r>
              <a:rPr sz="20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lý </a:t>
            </a:r>
            <a:r>
              <a:rPr sz="2000" dirty="0">
                <a:latin typeface="Times New Roman"/>
                <a:cs typeface="Times New Roman"/>
              </a:rPr>
              <a:t>– địa chỉ được nhìn thấy bởi đơn vị quản </a:t>
            </a:r>
            <a:r>
              <a:rPr sz="2000" spc="-5" dirty="0">
                <a:latin typeface="Times New Roman"/>
                <a:cs typeface="Times New Roman"/>
              </a:rPr>
              <a:t>lý </a:t>
            </a:r>
            <a:r>
              <a:rPr sz="2000" dirty="0">
                <a:latin typeface="Times New Roman"/>
                <a:cs typeface="Times New Roman"/>
              </a:rPr>
              <a:t>bộ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nhớ.</a:t>
            </a:r>
            <a:endParaRPr sz="2000">
              <a:latin typeface="Times New Roman"/>
              <a:cs typeface="Times New Roman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480"/>
              </a:spcBef>
              <a:buFont typeface="Times New Roman"/>
              <a:buChar char="–"/>
              <a:tabLst>
                <a:tab pos="756285" algn="l"/>
                <a:tab pos="756920" algn="l"/>
              </a:tabLst>
            </a:pPr>
            <a:r>
              <a:rPr sz="2000" i="1" dirty="0">
                <a:solidFill>
                  <a:srgbClr val="0000FF"/>
                </a:solidFill>
                <a:latin typeface="Times New Roman"/>
                <a:cs typeface="Times New Roman"/>
              </a:rPr>
              <a:t>Không </a:t>
            </a:r>
            <a:r>
              <a:rPr sz="20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gian địa chỉ </a:t>
            </a:r>
            <a:r>
              <a:rPr sz="2000" dirty="0">
                <a:latin typeface="Times New Roman"/>
                <a:cs typeface="Times New Roman"/>
              </a:rPr>
              <a:t>– </a:t>
            </a:r>
            <a:r>
              <a:rPr sz="2000" spc="-5" dirty="0">
                <a:latin typeface="Times New Roman"/>
                <a:cs typeface="Times New Roman"/>
              </a:rPr>
              <a:t>là tập </a:t>
            </a:r>
            <a:r>
              <a:rPr sz="2000" dirty="0">
                <a:latin typeface="Times New Roman"/>
                <a:cs typeface="Times New Roman"/>
              </a:rPr>
              <a:t>hợp </a:t>
            </a:r>
            <a:r>
              <a:rPr sz="2000" spc="-5" dirty="0">
                <a:latin typeface="Times New Roman"/>
                <a:cs typeface="Times New Roman"/>
              </a:rPr>
              <a:t>tất cả các </a:t>
            </a:r>
            <a:r>
              <a:rPr sz="2000" dirty="0">
                <a:latin typeface="Times New Roman"/>
                <a:cs typeface="Times New Roman"/>
              </a:rPr>
              <a:t>địa </a:t>
            </a:r>
            <a:r>
              <a:rPr sz="2000" spc="-5" dirty="0">
                <a:latin typeface="Times New Roman"/>
                <a:cs typeface="Times New Roman"/>
              </a:rPr>
              <a:t>chỉ </a:t>
            </a:r>
            <a:r>
              <a:rPr sz="2000" spc="-10" dirty="0">
                <a:latin typeface="Times New Roman"/>
                <a:cs typeface="Times New Roman"/>
              </a:rPr>
              <a:t>ảo </a:t>
            </a:r>
            <a:r>
              <a:rPr sz="2000" spc="-5" dirty="0">
                <a:latin typeface="Times New Roman"/>
                <a:cs typeface="Times New Roman"/>
              </a:rPr>
              <a:t>phát sinh </a:t>
            </a:r>
            <a:r>
              <a:rPr sz="2000" dirty="0">
                <a:latin typeface="Times New Roman"/>
                <a:cs typeface="Times New Roman"/>
              </a:rPr>
              <a:t>bởi </a:t>
            </a:r>
            <a:r>
              <a:rPr sz="2000" spc="-10" dirty="0">
                <a:latin typeface="Times New Roman"/>
                <a:cs typeface="Times New Roman"/>
              </a:rPr>
              <a:t>một  </a:t>
            </a:r>
            <a:r>
              <a:rPr sz="2000" dirty="0">
                <a:latin typeface="Times New Roman"/>
                <a:cs typeface="Times New Roman"/>
              </a:rPr>
              <a:t>chương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trình.</a:t>
            </a:r>
            <a:endParaRPr sz="2000">
              <a:latin typeface="Times New Roman"/>
              <a:cs typeface="Times New Roman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480"/>
              </a:spcBef>
              <a:buFont typeface="Times New Roman"/>
              <a:buChar char="–"/>
              <a:tabLst>
                <a:tab pos="756285" algn="l"/>
                <a:tab pos="756920" algn="l"/>
              </a:tabLst>
            </a:pPr>
            <a:r>
              <a:rPr sz="2000" i="1" dirty="0">
                <a:solidFill>
                  <a:srgbClr val="0000FF"/>
                </a:solidFill>
                <a:latin typeface="Times New Roman"/>
                <a:cs typeface="Times New Roman"/>
              </a:rPr>
              <a:t>Không </a:t>
            </a:r>
            <a:r>
              <a:rPr sz="20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gian vật lý </a:t>
            </a:r>
            <a:r>
              <a:rPr sz="2000" dirty="0">
                <a:latin typeface="Times New Roman"/>
                <a:cs typeface="Times New Roman"/>
              </a:rPr>
              <a:t>– </a:t>
            </a:r>
            <a:r>
              <a:rPr sz="2000" spc="-5" dirty="0">
                <a:latin typeface="Times New Roman"/>
                <a:cs typeface="Times New Roman"/>
              </a:rPr>
              <a:t>là tập </a:t>
            </a:r>
            <a:r>
              <a:rPr sz="2000" dirty="0">
                <a:latin typeface="Times New Roman"/>
                <a:cs typeface="Times New Roman"/>
              </a:rPr>
              <a:t>hợp tất </a:t>
            </a:r>
            <a:r>
              <a:rPr sz="2000" spc="-5" dirty="0">
                <a:latin typeface="Times New Roman"/>
                <a:cs typeface="Times New Roman"/>
              </a:rPr>
              <a:t>cả các </a:t>
            </a:r>
            <a:r>
              <a:rPr sz="2000" dirty="0">
                <a:latin typeface="Times New Roman"/>
                <a:cs typeface="Times New Roman"/>
              </a:rPr>
              <a:t>địa </a:t>
            </a:r>
            <a:r>
              <a:rPr sz="2000" spc="-5" dirty="0">
                <a:latin typeface="Times New Roman"/>
                <a:cs typeface="Times New Roman"/>
              </a:rPr>
              <a:t>chỉ </a:t>
            </a:r>
            <a:r>
              <a:rPr sz="2000" dirty="0">
                <a:latin typeface="Times New Roman"/>
                <a:cs typeface="Times New Roman"/>
              </a:rPr>
              <a:t>vật </a:t>
            </a:r>
            <a:r>
              <a:rPr sz="2000" spc="-10" dirty="0">
                <a:latin typeface="Times New Roman"/>
                <a:cs typeface="Times New Roman"/>
              </a:rPr>
              <a:t>lý </a:t>
            </a:r>
            <a:r>
              <a:rPr sz="2000" spc="-5" dirty="0">
                <a:latin typeface="Times New Roman"/>
                <a:cs typeface="Times New Roman"/>
              </a:rPr>
              <a:t>tương ứng </a:t>
            </a:r>
            <a:r>
              <a:rPr sz="2000" dirty="0">
                <a:latin typeface="Times New Roman"/>
                <a:cs typeface="Times New Roman"/>
              </a:rPr>
              <a:t>với </a:t>
            </a:r>
            <a:r>
              <a:rPr sz="2000" spc="-5" dirty="0">
                <a:latin typeface="Times New Roman"/>
                <a:cs typeface="Times New Roman"/>
              </a:rPr>
              <a:t>các  </a:t>
            </a:r>
            <a:r>
              <a:rPr sz="2000" dirty="0">
                <a:latin typeface="Times New Roman"/>
                <a:cs typeface="Times New Roman"/>
              </a:rPr>
              <a:t>địa chỉ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ảo.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6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Times New Roman"/>
                <a:cs typeface="Times New Roman"/>
              </a:rPr>
              <a:t>Địa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chỉ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lôgic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và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địa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chỉ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vật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lý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như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nhau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trong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mô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hình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kết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buộc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địa chỉ tại thời điểm biên dịch và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nạp;</a:t>
            </a:r>
            <a:endParaRPr sz="2400">
              <a:latin typeface="Times New Roman"/>
              <a:cs typeface="Times New Roman"/>
            </a:endParaRPr>
          </a:p>
          <a:p>
            <a:pPr marL="355600" marR="6985" indent="-342900" algn="just">
              <a:lnSpc>
                <a:spcPct val="100000"/>
              </a:lnSpc>
              <a:spcBef>
                <a:spcPts val="575"/>
              </a:spcBef>
              <a:buChar char="•"/>
              <a:tabLst>
                <a:tab pos="356235" algn="l"/>
              </a:tabLst>
            </a:pPr>
            <a:r>
              <a:rPr sz="2400" spc="-5" dirty="0">
                <a:latin typeface="Times New Roman"/>
                <a:cs typeface="Times New Roman"/>
              </a:rPr>
              <a:t>Địa </a:t>
            </a:r>
            <a:r>
              <a:rPr sz="2400" dirty="0">
                <a:latin typeface="Times New Roman"/>
                <a:cs typeface="Times New Roman"/>
              </a:rPr>
              <a:t>chỉ </a:t>
            </a:r>
            <a:r>
              <a:rPr sz="2400" spc="-5" dirty="0">
                <a:latin typeface="Times New Roman"/>
                <a:cs typeface="Times New Roman"/>
              </a:rPr>
              <a:t>lôgic </a:t>
            </a:r>
            <a:r>
              <a:rPr sz="2400" dirty="0">
                <a:latin typeface="Times New Roman"/>
                <a:cs typeface="Times New Roman"/>
              </a:rPr>
              <a:t>và địa </a:t>
            </a:r>
            <a:r>
              <a:rPr sz="2400" spc="-5" dirty="0">
                <a:latin typeface="Times New Roman"/>
                <a:cs typeface="Times New Roman"/>
              </a:rPr>
              <a:t>chỉ </a:t>
            </a:r>
            <a:r>
              <a:rPr sz="2400" dirty="0">
                <a:latin typeface="Times New Roman"/>
                <a:cs typeface="Times New Roman"/>
              </a:rPr>
              <a:t>vật lý khác nhau trong </a:t>
            </a:r>
            <a:r>
              <a:rPr sz="2400" spc="-10" dirty="0">
                <a:latin typeface="Times New Roman"/>
                <a:cs typeface="Times New Roman"/>
              </a:rPr>
              <a:t>mô </a:t>
            </a:r>
            <a:r>
              <a:rPr sz="2400" dirty="0">
                <a:latin typeface="Times New Roman"/>
                <a:cs typeface="Times New Roman"/>
              </a:rPr>
              <a:t>hình kết buộc  địa chỉ tại thời điểm thi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hành.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90269" y="215010"/>
            <a:ext cx="6515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0" spc="-5" dirty="0">
                <a:solidFill>
                  <a:srgbClr val="252599"/>
                </a:solidFill>
                <a:latin typeface="Times New Roman"/>
                <a:cs typeface="Times New Roman"/>
              </a:rPr>
              <a:t>Không </a:t>
            </a:r>
            <a:r>
              <a:rPr sz="3600" i="0" dirty="0">
                <a:solidFill>
                  <a:srgbClr val="252599"/>
                </a:solidFill>
                <a:latin typeface="Times New Roman"/>
                <a:cs typeface="Times New Roman"/>
              </a:rPr>
              <a:t>gian </a:t>
            </a:r>
            <a:r>
              <a:rPr sz="3600" i="0" spc="-5" dirty="0">
                <a:solidFill>
                  <a:srgbClr val="252599"/>
                </a:solidFill>
                <a:latin typeface="Times New Roman"/>
                <a:cs typeface="Times New Roman"/>
              </a:rPr>
              <a:t>địa </a:t>
            </a:r>
            <a:r>
              <a:rPr sz="3600" i="0" dirty="0">
                <a:solidFill>
                  <a:srgbClr val="252599"/>
                </a:solidFill>
                <a:latin typeface="Times New Roman"/>
                <a:cs typeface="Times New Roman"/>
              </a:rPr>
              <a:t>chỉ lôgic và vật</a:t>
            </a:r>
            <a:r>
              <a:rPr sz="3600" i="0" spc="-80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sz="3600" i="0" spc="-5" dirty="0">
                <a:solidFill>
                  <a:srgbClr val="252599"/>
                </a:solidFill>
                <a:latin typeface="Times New Roman"/>
                <a:cs typeface="Times New Roman"/>
              </a:rPr>
              <a:t>lý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316481"/>
            <a:ext cx="8301990" cy="432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8300" marR="5715" indent="-368300" algn="just">
              <a:lnSpc>
                <a:spcPct val="100000"/>
              </a:lnSpc>
              <a:spcBef>
                <a:spcPts val="95"/>
              </a:spcBef>
              <a:buAutoNum type="arabicPeriod" startAt="5"/>
              <a:tabLst>
                <a:tab pos="368300" algn="l"/>
              </a:tabLst>
            </a:pPr>
            <a:r>
              <a:rPr sz="2800" spc="-5" dirty="0">
                <a:latin typeface="Times New Roman"/>
                <a:cs typeface="Times New Roman"/>
              </a:rPr>
              <a:t>Hãy trình bày phương pháp </a:t>
            </a:r>
            <a:r>
              <a:rPr sz="2800" spc="-10" dirty="0">
                <a:latin typeface="Times New Roman"/>
                <a:cs typeface="Times New Roman"/>
              </a:rPr>
              <a:t>cấp </a:t>
            </a:r>
            <a:r>
              <a:rPr sz="2800" spc="-5" dirty="0">
                <a:latin typeface="Times New Roman"/>
                <a:cs typeface="Times New Roman"/>
              </a:rPr>
              <a:t>phát theo </a:t>
            </a:r>
            <a:r>
              <a:rPr sz="2800" dirty="0">
                <a:latin typeface="Times New Roman"/>
                <a:cs typeface="Times New Roman"/>
              </a:rPr>
              <a:t>kỹ </a:t>
            </a:r>
            <a:r>
              <a:rPr sz="2800" spc="-5" dirty="0">
                <a:latin typeface="Times New Roman"/>
                <a:cs typeface="Times New Roman"/>
              </a:rPr>
              <a:t>thuật phân  </a:t>
            </a:r>
            <a:r>
              <a:rPr sz="2800" dirty="0">
                <a:latin typeface="Times New Roman"/>
                <a:cs typeface="Times New Roman"/>
              </a:rPr>
              <a:t>trang. </a:t>
            </a:r>
            <a:r>
              <a:rPr sz="2800" spc="-10" dirty="0">
                <a:latin typeface="Times New Roman"/>
                <a:cs typeface="Times New Roman"/>
              </a:rPr>
              <a:t>Hãy </a:t>
            </a:r>
            <a:r>
              <a:rPr sz="2800" dirty="0">
                <a:latin typeface="Times New Roman"/>
                <a:cs typeface="Times New Roman"/>
              </a:rPr>
              <a:t>vẽ </a:t>
            </a:r>
            <a:r>
              <a:rPr sz="2800" spc="-5" dirty="0">
                <a:latin typeface="Times New Roman"/>
                <a:cs typeface="Times New Roman"/>
              </a:rPr>
              <a:t>sơ đồ </a:t>
            </a:r>
            <a:r>
              <a:rPr sz="2800" spc="-15" dirty="0">
                <a:latin typeface="Times New Roman"/>
                <a:cs typeface="Times New Roman"/>
              </a:rPr>
              <a:t>mô </a:t>
            </a:r>
            <a:r>
              <a:rPr sz="2800" dirty="0">
                <a:latin typeface="Times New Roman"/>
                <a:cs typeface="Times New Roman"/>
              </a:rPr>
              <a:t>hình cơ </a:t>
            </a:r>
            <a:r>
              <a:rPr sz="2800" spc="-5" dirty="0">
                <a:latin typeface="Times New Roman"/>
                <a:cs typeface="Times New Roman"/>
              </a:rPr>
              <a:t>chế chuyển đổi địa chỉ  </a:t>
            </a:r>
            <a:r>
              <a:rPr sz="2800" dirty="0">
                <a:latin typeface="Times New Roman"/>
                <a:cs typeface="Times New Roman"/>
              </a:rPr>
              <a:t>logic </a:t>
            </a:r>
            <a:r>
              <a:rPr sz="2800" spc="-5" dirty="0">
                <a:latin typeface="Times New Roman"/>
                <a:cs typeface="Times New Roman"/>
              </a:rPr>
              <a:t>sang </a:t>
            </a:r>
            <a:r>
              <a:rPr sz="2800" dirty="0">
                <a:latin typeface="Times New Roman"/>
                <a:cs typeface="Times New Roman"/>
              </a:rPr>
              <a:t>địa </a:t>
            </a:r>
            <a:r>
              <a:rPr sz="2800" spc="-5" dirty="0">
                <a:latin typeface="Times New Roman"/>
                <a:cs typeface="Times New Roman"/>
              </a:rPr>
              <a:t>chỉ vật lý </a:t>
            </a:r>
            <a:r>
              <a:rPr sz="2800" dirty="0">
                <a:latin typeface="Times New Roman"/>
                <a:cs typeface="Times New Roman"/>
              </a:rPr>
              <a:t>trong kỹ </a:t>
            </a:r>
            <a:r>
              <a:rPr sz="2800" spc="-5" dirty="0">
                <a:latin typeface="Times New Roman"/>
                <a:cs typeface="Times New Roman"/>
              </a:rPr>
              <a:t>thuật phân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trang.</a:t>
            </a:r>
            <a:endParaRPr sz="2800">
              <a:latin typeface="Times New Roman"/>
              <a:cs typeface="Times New Roman"/>
            </a:endParaRPr>
          </a:p>
          <a:p>
            <a:pPr marL="371475" marR="5080" indent="-371475" algn="just">
              <a:lnSpc>
                <a:spcPct val="100000"/>
              </a:lnSpc>
              <a:spcBef>
                <a:spcPts val="1205"/>
              </a:spcBef>
              <a:buAutoNum type="arabicPeriod" startAt="5"/>
              <a:tabLst>
                <a:tab pos="371475" algn="l"/>
              </a:tabLst>
            </a:pPr>
            <a:r>
              <a:rPr sz="2800" spc="-5" dirty="0">
                <a:latin typeface="Times New Roman"/>
                <a:cs typeface="Times New Roman"/>
              </a:rPr>
              <a:t>Hãy trình bày </a:t>
            </a:r>
            <a:r>
              <a:rPr sz="2800" spc="-10" dirty="0">
                <a:latin typeface="Times New Roman"/>
                <a:cs typeface="Times New Roman"/>
              </a:rPr>
              <a:t>mục </a:t>
            </a:r>
            <a:r>
              <a:rPr sz="2800" spc="-5" dirty="0">
                <a:latin typeface="Times New Roman"/>
                <a:cs typeface="Times New Roman"/>
              </a:rPr>
              <a:t>đích, ý tưởng </a:t>
            </a:r>
            <a:r>
              <a:rPr sz="2800" dirty="0">
                <a:latin typeface="Times New Roman"/>
                <a:cs typeface="Times New Roman"/>
              </a:rPr>
              <a:t>và </a:t>
            </a:r>
            <a:r>
              <a:rPr sz="2800" spc="-5" dirty="0">
                <a:latin typeface="Times New Roman"/>
                <a:cs typeface="Times New Roman"/>
              </a:rPr>
              <a:t>sơ </a:t>
            </a:r>
            <a:r>
              <a:rPr sz="2800" dirty="0">
                <a:latin typeface="Times New Roman"/>
                <a:cs typeface="Times New Roman"/>
              </a:rPr>
              <a:t>đồ </a:t>
            </a:r>
            <a:r>
              <a:rPr sz="2800" spc="-5" dirty="0">
                <a:latin typeface="Times New Roman"/>
                <a:cs typeface="Times New Roman"/>
              </a:rPr>
              <a:t>phương </a:t>
            </a:r>
            <a:r>
              <a:rPr sz="2800" dirty="0">
                <a:latin typeface="Times New Roman"/>
                <a:cs typeface="Times New Roman"/>
              </a:rPr>
              <a:t>pháp  </a:t>
            </a:r>
            <a:r>
              <a:rPr sz="2800" spc="-10" dirty="0">
                <a:latin typeface="Times New Roman"/>
                <a:cs typeface="Times New Roman"/>
              </a:rPr>
              <a:t>cấp </a:t>
            </a:r>
            <a:r>
              <a:rPr sz="2800" dirty="0">
                <a:latin typeface="Times New Roman"/>
                <a:cs typeface="Times New Roman"/>
              </a:rPr>
              <a:t>phát </a:t>
            </a:r>
            <a:r>
              <a:rPr sz="2800" spc="-10" dirty="0">
                <a:latin typeface="Times New Roman"/>
                <a:cs typeface="Times New Roman"/>
              </a:rPr>
              <a:t>TLB </a:t>
            </a:r>
            <a:r>
              <a:rPr sz="2800" dirty="0">
                <a:latin typeface="Times New Roman"/>
                <a:cs typeface="Times New Roman"/>
              </a:rPr>
              <a:t>trong </a:t>
            </a:r>
            <a:r>
              <a:rPr sz="2800" spc="-5" dirty="0">
                <a:latin typeface="Times New Roman"/>
                <a:cs typeface="Times New Roman"/>
              </a:rPr>
              <a:t>kỹ </a:t>
            </a:r>
            <a:r>
              <a:rPr sz="2800" dirty="0">
                <a:latin typeface="Times New Roman"/>
                <a:cs typeface="Times New Roman"/>
              </a:rPr>
              <a:t>thuật phân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trang.</a:t>
            </a:r>
            <a:endParaRPr sz="2800">
              <a:latin typeface="Times New Roman"/>
              <a:cs typeface="Times New Roman"/>
            </a:endParaRPr>
          </a:p>
          <a:p>
            <a:pPr marL="372745" marR="7620" indent="-372745" algn="just">
              <a:lnSpc>
                <a:spcPct val="100000"/>
              </a:lnSpc>
              <a:spcBef>
                <a:spcPts val="1200"/>
              </a:spcBef>
              <a:buAutoNum type="arabicPeriod" startAt="5"/>
              <a:tabLst>
                <a:tab pos="372745" algn="l"/>
              </a:tabLst>
            </a:pPr>
            <a:r>
              <a:rPr sz="2800" spc="-5" dirty="0">
                <a:latin typeface="Times New Roman"/>
                <a:cs typeface="Times New Roman"/>
              </a:rPr>
              <a:t>Hãy trình bày ý tưởng </a:t>
            </a:r>
            <a:r>
              <a:rPr sz="2800" dirty="0">
                <a:latin typeface="Times New Roman"/>
                <a:cs typeface="Times New Roman"/>
              </a:rPr>
              <a:t>và sơ đồ </a:t>
            </a:r>
            <a:r>
              <a:rPr sz="2800" spc="-15" dirty="0">
                <a:latin typeface="Times New Roman"/>
                <a:cs typeface="Times New Roman"/>
              </a:rPr>
              <a:t>mô </a:t>
            </a:r>
            <a:r>
              <a:rPr sz="2800" spc="-5" dirty="0">
                <a:latin typeface="Times New Roman"/>
                <a:cs typeface="Times New Roman"/>
              </a:rPr>
              <a:t>hình của bảng trang  nghịch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đảo.</a:t>
            </a:r>
            <a:endParaRPr sz="2800">
              <a:latin typeface="Times New Roman"/>
              <a:cs typeface="Times New Roman"/>
            </a:endParaRPr>
          </a:p>
          <a:p>
            <a:pPr marL="408940" marR="5080" indent="-396240" algn="just">
              <a:lnSpc>
                <a:spcPct val="100000"/>
              </a:lnSpc>
              <a:spcBef>
                <a:spcPts val="1200"/>
              </a:spcBef>
              <a:buAutoNum type="arabicPeriod" startAt="5"/>
              <a:tabLst>
                <a:tab pos="398780" algn="l"/>
              </a:tabLst>
            </a:pPr>
            <a:r>
              <a:rPr sz="2800" spc="-10" dirty="0">
                <a:latin typeface="Times New Roman"/>
                <a:cs typeface="Times New Roman"/>
              </a:rPr>
              <a:t>Hãy </a:t>
            </a:r>
            <a:r>
              <a:rPr sz="2800" dirty="0">
                <a:latin typeface="Times New Roman"/>
                <a:cs typeface="Times New Roman"/>
              </a:rPr>
              <a:t>trình </a:t>
            </a:r>
            <a:r>
              <a:rPr sz="2800" spc="-5" dirty="0">
                <a:latin typeface="Times New Roman"/>
                <a:cs typeface="Times New Roman"/>
              </a:rPr>
              <a:t>bày phương </a:t>
            </a:r>
            <a:r>
              <a:rPr sz="2800" dirty="0">
                <a:latin typeface="Times New Roman"/>
                <a:cs typeface="Times New Roman"/>
              </a:rPr>
              <a:t>pháp </a:t>
            </a:r>
            <a:r>
              <a:rPr sz="2800" spc="-10" dirty="0">
                <a:latin typeface="Times New Roman"/>
                <a:cs typeface="Times New Roman"/>
              </a:rPr>
              <a:t>cấp </a:t>
            </a:r>
            <a:r>
              <a:rPr sz="2800" dirty="0">
                <a:latin typeface="Times New Roman"/>
                <a:cs typeface="Times New Roman"/>
              </a:rPr>
              <a:t>phát </a:t>
            </a:r>
            <a:r>
              <a:rPr sz="2800" spc="-5" dirty="0">
                <a:latin typeface="Times New Roman"/>
                <a:cs typeface="Times New Roman"/>
              </a:rPr>
              <a:t>kết hợp </a:t>
            </a:r>
            <a:r>
              <a:rPr sz="2800" spc="-10" dirty="0">
                <a:latin typeface="Times New Roman"/>
                <a:cs typeface="Times New Roman"/>
              </a:rPr>
              <a:t>kỹ </a:t>
            </a:r>
            <a:r>
              <a:rPr sz="2800" spc="-5" dirty="0">
                <a:latin typeface="Times New Roman"/>
                <a:cs typeface="Times New Roman"/>
              </a:rPr>
              <a:t>thuật  phân trang </a:t>
            </a:r>
            <a:r>
              <a:rPr sz="2800" dirty="0">
                <a:latin typeface="Times New Roman"/>
                <a:cs typeface="Times New Roman"/>
              </a:rPr>
              <a:t>và kỹ </a:t>
            </a:r>
            <a:r>
              <a:rPr sz="2800" spc="-5" dirty="0">
                <a:latin typeface="Times New Roman"/>
                <a:cs typeface="Times New Roman"/>
              </a:rPr>
              <a:t>thuật phân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đoạn.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CÂU HỎI </a:t>
            </a:r>
            <a:r>
              <a:rPr spc="-10" dirty="0"/>
              <a:t>ÔN </a:t>
            </a:r>
            <a:r>
              <a:rPr spc="-5" dirty="0"/>
              <a:t>TẬP BÀI</a:t>
            </a:r>
            <a:r>
              <a:rPr spc="-190" dirty="0"/>
              <a:t> </a:t>
            </a:r>
            <a:r>
              <a:rPr spc="-5" dirty="0"/>
              <a:t>7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6941" y="288163"/>
            <a:ext cx="168846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Bài</a:t>
            </a:r>
            <a:r>
              <a:rPr sz="4400" spc="-85" dirty="0"/>
              <a:t> </a:t>
            </a:r>
            <a:r>
              <a:rPr sz="4400" dirty="0"/>
              <a:t>tập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620977"/>
            <a:ext cx="3830954" cy="3990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Times New Roman"/>
                <a:cs typeface="Times New Roman"/>
              </a:rPr>
              <a:t>Giả sử </a:t>
            </a:r>
            <a:r>
              <a:rPr sz="2800" dirty="0">
                <a:latin typeface="Times New Roman"/>
                <a:cs typeface="Times New Roman"/>
              </a:rPr>
              <a:t>trong quá trình  </a:t>
            </a:r>
            <a:r>
              <a:rPr sz="2800" spc="-5" dirty="0">
                <a:latin typeface="Times New Roman"/>
                <a:cs typeface="Times New Roman"/>
              </a:rPr>
              <a:t>quản lý bộ nhớ ảo dạng  phân đoạn, hệ điều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hành  duy trì bảng đoạn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bên:</a:t>
            </a:r>
            <a:endParaRPr sz="2800">
              <a:latin typeface="Times New Roman"/>
              <a:cs typeface="Times New Roman"/>
            </a:endParaRPr>
          </a:p>
          <a:p>
            <a:pPr marL="355600" marR="300355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Times New Roman"/>
                <a:cs typeface="Times New Roman"/>
              </a:rPr>
              <a:t>Hãy </a:t>
            </a:r>
            <a:r>
              <a:rPr sz="2800" dirty="0">
                <a:latin typeface="Times New Roman"/>
                <a:cs typeface="Times New Roman"/>
              </a:rPr>
              <a:t>tính </a:t>
            </a:r>
            <a:r>
              <a:rPr sz="2800" spc="-5" dirty="0">
                <a:latin typeface="Times New Roman"/>
                <a:cs typeface="Times New Roman"/>
              </a:rPr>
              <a:t>địa chỉ vật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lý  cho </a:t>
            </a:r>
            <a:r>
              <a:rPr sz="2800" spc="-10" dirty="0">
                <a:latin typeface="Times New Roman"/>
                <a:cs typeface="Times New Roman"/>
              </a:rPr>
              <a:t>mỗi </a:t>
            </a:r>
            <a:r>
              <a:rPr sz="2800" dirty="0">
                <a:latin typeface="Times New Roman"/>
                <a:cs typeface="Times New Roman"/>
              </a:rPr>
              <a:t>địa </a:t>
            </a:r>
            <a:r>
              <a:rPr sz="2800" spc="-5" dirty="0">
                <a:latin typeface="Times New Roman"/>
                <a:cs typeface="Times New Roman"/>
              </a:rPr>
              <a:t>chỉ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logic:</a:t>
            </a:r>
            <a:endParaRPr sz="2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95"/>
              </a:spcBef>
              <a:tabLst>
                <a:tab pos="756285" algn="l"/>
              </a:tabLst>
            </a:pPr>
            <a:r>
              <a:rPr sz="2400" dirty="0">
                <a:latin typeface="Times New Roman"/>
                <a:cs typeface="Times New Roman"/>
              </a:rPr>
              <a:t>–	(1,200)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75"/>
              </a:spcBef>
              <a:tabLst>
                <a:tab pos="756285" algn="l"/>
              </a:tabLst>
            </a:pPr>
            <a:r>
              <a:rPr sz="2400" dirty="0">
                <a:latin typeface="Times New Roman"/>
                <a:cs typeface="Times New Roman"/>
              </a:rPr>
              <a:t>–	(1,0)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80"/>
              </a:spcBef>
              <a:tabLst>
                <a:tab pos="756285" algn="l"/>
              </a:tabLst>
            </a:pPr>
            <a:r>
              <a:rPr sz="2400" dirty="0">
                <a:latin typeface="Times New Roman"/>
                <a:cs typeface="Times New Roman"/>
              </a:rPr>
              <a:t>–	(0,700)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633912" y="1585912"/>
          <a:ext cx="4039870" cy="47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2905"/>
                <a:gridCol w="1040130"/>
                <a:gridCol w="1346835"/>
              </a:tblGrid>
              <a:tr h="1181100"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 spc="-5" dirty="0">
                          <a:latin typeface="Arial"/>
                          <a:cs typeface="Arial"/>
                        </a:rPr>
                        <a:t>Segment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 spc="-5" dirty="0">
                          <a:latin typeface="Arial"/>
                          <a:cs typeface="Arial"/>
                        </a:rPr>
                        <a:t>Base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Limit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8110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300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53695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5" dirty="0">
                          <a:latin typeface="Arial"/>
                          <a:cs typeface="Arial"/>
                        </a:rPr>
                        <a:t>700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8110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1200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53695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5" dirty="0">
                          <a:latin typeface="Arial"/>
                          <a:cs typeface="Arial"/>
                        </a:rPr>
                        <a:t>500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8110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2000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53695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800" spc="5" dirty="0">
                          <a:latin typeface="Arial"/>
                          <a:cs typeface="Arial"/>
                        </a:rPr>
                        <a:t>600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4214" y="132334"/>
            <a:ext cx="16764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Bài</a:t>
            </a:r>
            <a:r>
              <a:rPr spc="-70" dirty="0"/>
              <a:t> </a:t>
            </a:r>
            <a:r>
              <a:rPr spc="-5" dirty="0"/>
              <a:t>giải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15064"/>
            <a:ext cx="3517900" cy="468503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2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Vùng bộ nhớ vật</a:t>
            </a:r>
            <a:r>
              <a:rPr sz="3200" spc="-1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lý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2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Times New Roman"/>
                <a:cs typeface="Times New Roman"/>
              </a:rPr>
              <a:t>Segment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0: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Times New Roman"/>
                <a:cs typeface="Times New Roman"/>
              </a:rPr>
              <a:t>Base: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300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Times New Roman"/>
                <a:cs typeface="Times New Roman"/>
              </a:rPr>
              <a:t>Limit: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700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30"/>
              </a:spcBef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–	-&gt; địa chỉ vật lý: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300-&gt;1000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7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Times New Roman"/>
                <a:cs typeface="Times New Roman"/>
              </a:rPr>
              <a:t>Segment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1: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45"/>
              </a:spcBef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–	Base: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1200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Times New Roman"/>
                <a:cs typeface="Times New Roman"/>
              </a:rPr>
              <a:t>Limit: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500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34"/>
              </a:spcBef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–	-&gt; địa chỉ vật lý: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1200-&gt;1700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7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Times New Roman"/>
                <a:cs typeface="Times New Roman"/>
              </a:rPr>
              <a:t>Segment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2: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45"/>
              </a:spcBef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–	Base: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2000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Times New Roman"/>
                <a:cs typeface="Times New Roman"/>
              </a:rPr>
              <a:t>Limit: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600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Times New Roman"/>
                <a:cs typeface="Times New Roman"/>
              </a:rPr>
              <a:t>-&gt; địa chỉ vật lý: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2600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16779" y="1267967"/>
            <a:ext cx="4032504" cy="5209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3038" y="291211"/>
            <a:ext cx="16764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Bài</a:t>
            </a:r>
            <a:r>
              <a:rPr spc="-70" dirty="0"/>
              <a:t> </a:t>
            </a:r>
            <a:r>
              <a:rPr spc="-5" dirty="0"/>
              <a:t>giải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20166"/>
            <a:ext cx="7769859" cy="265049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8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(1,200):</a:t>
            </a:r>
            <a:endParaRPr sz="3200">
              <a:latin typeface="Times New Roman"/>
              <a:cs typeface="Times New Roman"/>
            </a:endParaRPr>
          </a:p>
          <a:p>
            <a:pPr marL="756285" marR="5080" indent="-287020">
              <a:lnSpc>
                <a:spcPct val="100000"/>
              </a:lnSpc>
              <a:spcBef>
                <a:spcPts val="680"/>
              </a:spcBef>
            </a:pPr>
            <a:r>
              <a:rPr sz="2800" spc="-5" dirty="0">
                <a:latin typeface="Times New Roman"/>
                <a:cs typeface="Times New Roman"/>
              </a:rPr>
              <a:t>– Tính địa chỉ vật lý </a:t>
            </a:r>
            <a:r>
              <a:rPr sz="2800" spc="-10" dirty="0">
                <a:latin typeface="Times New Roman"/>
                <a:cs typeface="Times New Roman"/>
              </a:rPr>
              <a:t>của segment </a:t>
            </a:r>
            <a:r>
              <a:rPr sz="2800" dirty="0">
                <a:latin typeface="Times New Roman"/>
                <a:cs typeface="Times New Roman"/>
              </a:rPr>
              <a:t>1, địa </a:t>
            </a:r>
            <a:r>
              <a:rPr sz="2800" spc="-5" dirty="0">
                <a:latin typeface="Times New Roman"/>
                <a:cs typeface="Times New Roman"/>
              </a:rPr>
              <a:t>chỉ </a:t>
            </a:r>
            <a:r>
              <a:rPr sz="2800" dirty="0">
                <a:latin typeface="Times New Roman"/>
                <a:cs typeface="Times New Roman"/>
              </a:rPr>
              <a:t>logic </a:t>
            </a:r>
            <a:r>
              <a:rPr sz="2800" spc="-5" dirty="0">
                <a:latin typeface="Times New Roman"/>
                <a:cs typeface="Times New Roman"/>
              </a:rPr>
              <a:t>là  </a:t>
            </a:r>
            <a:r>
              <a:rPr sz="2800" dirty="0">
                <a:latin typeface="Times New Roman"/>
                <a:cs typeface="Times New Roman"/>
              </a:rPr>
              <a:t>200</a:t>
            </a:r>
            <a:endParaRPr sz="2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75"/>
              </a:spcBef>
            </a:pPr>
            <a:r>
              <a:rPr sz="2800" spc="-5" dirty="0">
                <a:latin typeface="Times New Roman"/>
                <a:cs typeface="Times New Roman"/>
              </a:rPr>
              <a:t>– </a:t>
            </a:r>
            <a:r>
              <a:rPr sz="2800" spc="-10" dirty="0">
                <a:latin typeface="Times New Roman"/>
                <a:cs typeface="Times New Roman"/>
              </a:rPr>
              <a:t>Vậy </a:t>
            </a:r>
            <a:r>
              <a:rPr sz="2800" spc="-5" dirty="0">
                <a:latin typeface="Times New Roman"/>
                <a:cs typeface="Times New Roman"/>
              </a:rPr>
              <a:t>(1,200)=1200+200=1400 </a:t>
            </a:r>
            <a:r>
              <a:rPr sz="2800" dirty="0">
                <a:latin typeface="Times New Roman"/>
                <a:cs typeface="Times New Roman"/>
              </a:rPr>
              <a:t>(hợp </a:t>
            </a:r>
            <a:r>
              <a:rPr sz="2800" spc="-5" dirty="0">
                <a:latin typeface="Times New Roman"/>
                <a:cs typeface="Times New Roman"/>
              </a:rPr>
              <a:t>lệ vì</a:t>
            </a:r>
            <a:r>
              <a:rPr sz="2800" spc="16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&lt;1700)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Tương tự </a:t>
            </a:r>
            <a:r>
              <a:rPr sz="3200" spc="5" dirty="0">
                <a:latin typeface="Times New Roman"/>
                <a:cs typeface="Times New Roman"/>
              </a:rPr>
              <a:t>cho </a:t>
            </a:r>
            <a:r>
              <a:rPr sz="3200" dirty="0">
                <a:latin typeface="Times New Roman"/>
                <a:cs typeface="Times New Roman"/>
              </a:rPr>
              <a:t>(1,0),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(0,700)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4116" y="1569846"/>
            <a:ext cx="5668645" cy="4806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845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latin typeface="Times New Roman"/>
                <a:cs typeface="Times New Roman"/>
              </a:rPr>
              <a:t>Việc </a:t>
            </a:r>
            <a:r>
              <a:rPr sz="2400" dirty="0">
                <a:latin typeface="Times New Roman"/>
                <a:cs typeface="Times New Roman"/>
              </a:rPr>
              <a:t>ánh xạ chỉ thị, dữ liệu vào địa chỉ bộ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nhớ  có thể xảy ra tại 3 thời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điểm:</a:t>
            </a:r>
            <a:endParaRPr sz="2400">
              <a:latin typeface="Times New Roman"/>
              <a:cs typeface="Times New Roman"/>
            </a:endParaRPr>
          </a:p>
          <a:p>
            <a:pPr marL="464820" marR="5080" indent="-342900" algn="just">
              <a:lnSpc>
                <a:spcPts val="1920"/>
              </a:lnSpc>
              <a:spcBef>
                <a:spcPts val="2100"/>
              </a:spcBef>
              <a:buFont typeface="Times New Roman"/>
              <a:buChar char="•"/>
              <a:tabLst>
                <a:tab pos="465455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Thời điểm </a:t>
            </a:r>
            <a:r>
              <a:rPr sz="2000" b="1" spc="-10" dirty="0">
                <a:latin typeface="Times New Roman"/>
                <a:cs typeface="Times New Roman"/>
              </a:rPr>
              <a:t>biên </a:t>
            </a:r>
            <a:r>
              <a:rPr sz="2000" b="1" spc="-5" dirty="0">
                <a:latin typeface="Times New Roman"/>
                <a:cs typeface="Times New Roman"/>
              </a:rPr>
              <a:t>dịch</a:t>
            </a:r>
            <a:r>
              <a:rPr sz="2000" spc="-5" dirty="0">
                <a:latin typeface="Times New Roman"/>
                <a:cs typeface="Times New Roman"/>
              </a:rPr>
              <a:t>: </a:t>
            </a:r>
            <a:r>
              <a:rPr sz="2000" dirty="0">
                <a:latin typeface="Times New Roman"/>
                <a:cs typeface="Times New Roman"/>
              </a:rPr>
              <a:t>nếu </a:t>
            </a:r>
            <a:r>
              <a:rPr sz="2000" spc="-5" dirty="0">
                <a:latin typeface="Times New Roman"/>
                <a:cs typeface="Times New Roman"/>
              </a:rPr>
              <a:t>địa </a:t>
            </a:r>
            <a:r>
              <a:rPr sz="2000" dirty="0">
                <a:latin typeface="Times New Roman"/>
                <a:cs typeface="Times New Roman"/>
              </a:rPr>
              <a:t>chỉ </a:t>
            </a:r>
            <a:r>
              <a:rPr sz="2000" spc="-5" dirty="0">
                <a:latin typeface="Times New Roman"/>
                <a:cs typeface="Times New Roman"/>
              </a:rPr>
              <a:t>vùng </a:t>
            </a:r>
            <a:r>
              <a:rPr sz="2000" dirty="0">
                <a:latin typeface="Times New Roman"/>
                <a:cs typeface="Times New Roman"/>
              </a:rPr>
              <a:t>nhớ được  biết </a:t>
            </a:r>
            <a:r>
              <a:rPr sz="2000" spc="-5" dirty="0">
                <a:latin typeface="Times New Roman"/>
                <a:cs typeface="Times New Roman"/>
              </a:rPr>
              <a:t>trước </a:t>
            </a:r>
            <a:r>
              <a:rPr sz="2000" dirty="0">
                <a:latin typeface="Times New Roman"/>
                <a:cs typeface="Times New Roman"/>
              </a:rPr>
              <a:t>thì </a:t>
            </a:r>
            <a:r>
              <a:rPr sz="2000" i="1" dirty="0">
                <a:latin typeface="Times New Roman"/>
                <a:cs typeface="Times New Roman"/>
              </a:rPr>
              <a:t>mã </a:t>
            </a:r>
            <a:r>
              <a:rPr sz="2000" i="1" spc="-5" dirty="0">
                <a:latin typeface="Times New Roman"/>
                <a:cs typeface="Times New Roman"/>
              </a:rPr>
              <a:t>lệnh tuyệt </a:t>
            </a:r>
            <a:r>
              <a:rPr sz="2000" i="1" dirty="0">
                <a:latin typeface="Times New Roman"/>
                <a:cs typeface="Times New Roman"/>
              </a:rPr>
              <a:t>đối </a:t>
            </a:r>
            <a:r>
              <a:rPr sz="2000" i="1" spc="-5" dirty="0">
                <a:latin typeface="Times New Roman"/>
                <a:cs typeface="Times New Roman"/>
              </a:rPr>
              <a:t>(có địa chỉ tuyệt  </a:t>
            </a:r>
            <a:r>
              <a:rPr sz="2000" i="1" dirty="0">
                <a:latin typeface="Times New Roman"/>
                <a:cs typeface="Times New Roman"/>
              </a:rPr>
              <a:t>đối) </a:t>
            </a:r>
            <a:r>
              <a:rPr sz="2000" spc="-5" dirty="0">
                <a:latin typeface="Times New Roman"/>
                <a:cs typeface="Times New Roman"/>
              </a:rPr>
              <a:t>có thể </a:t>
            </a:r>
            <a:r>
              <a:rPr sz="2000" dirty="0">
                <a:latin typeface="Times New Roman"/>
                <a:cs typeface="Times New Roman"/>
              </a:rPr>
              <a:t>được tạo ra </a:t>
            </a:r>
            <a:r>
              <a:rPr sz="2000" spc="-5" dirty="0">
                <a:latin typeface="Times New Roman"/>
                <a:cs typeface="Times New Roman"/>
              </a:rPr>
              <a:t>ngay tại thời điểm </a:t>
            </a:r>
            <a:r>
              <a:rPr sz="2000" dirty="0">
                <a:latin typeface="Times New Roman"/>
                <a:cs typeface="Times New Roman"/>
              </a:rPr>
              <a:t>biên  </a:t>
            </a:r>
            <a:r>
              <a:rPr sz="2000" spc="-5" dirty="0">
                <a:latin typeface="Times New Roman"/>
                <a:cs typeface="Times New Roman"/>
              </a:rPr>
              <a:t>dịch. Nếu </a:t>
            </a:r>
            <a:r>
              <a:rPr sz="2000" dirty="0">
                <a:latin typeface="Times New Roman"/>
                <a:cs typeface="Times New Roman"/>
              </a:rPr>
              <a:t>địa </a:t>
            </a:r>
            <a:r>
              <a:rPr sz="2000" spc="-5" dirty="0">
                <a:latin typeface="Times New Roman"/>
                <a:cs typeface="Times New Roman"/>
              </a:rPr>
              <a:t>chỉ </a:t>
            </a:r>
            <a:r>
              <a:rPr sz="2000" dirty="0">
                <a:latin typeface="Times New Roman"/>
                <a:cs typeface="Times New Roman"/>
              </a:rPr>
              <a:t>bắt </a:t>
            </a:r>
            <a:r>
              <a:rPr sz="2000" spc="-5" dirty="0">
                <a:latin typeface="Times New Roman"/>
                <a:cs typeface="Times New Roman"/>
              </a:rPr>
              <a:t>đầu </a:t>
            </a:r>
            <a:r>
              <a:rPr sz="2000" dirty="0">
                <a:latin typeface="Times New Roman"/>
                <a:cs typeface="Times New Roman"/>
              </a:rPr>
              <a:t>của vùng nhớ bị </a:t>
            </a:r>
            <a:r>
              <a:rPr sz="2000" spc="-10" dirty="0">
                <a:latin typeface="Times New Roman"/>
                <a:cs typeface="Times New Roman"/>
              </a:rPr>
              <a:t>thay </a:t>
            </a:r>
            <a:r>
              <a:rPr sz="2000" dirty="0">
                <a:latin typeface="Times New Roman"/>
                <a:cs typeface="Times New Roman"/>
              </a:rPr>
              <a:t>đổi  thì sẽ phải biên dịch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lại.</a:t>
            </a:r>
            <a:endParaRPr sz="2000">
              <a:latin typeface="Times New Roman"/>
              <a:cs typeface="Times New Roman"/>
            </a:endParaRPr>
          </a:p>
          <a:p>
            <a:pPr marL="464820" marR="5715" indent="-342900" algn="just">
              <a:lnSpc>
                <a:spcPct val="80100"/>
              </a:lnSpc>
              <a:spcBef>
                <a:spcPts val="495"/>
              </a:spcBef>
              <a:buFont typeface="Times New Roman"/>
              <a:buChar char="•"/>
              <a:tabLst>
                <a:tab pos="465455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Thời điểm nạp</a:t>
            </a:r>
            <a:r>
              <a:rPr sz="2000" spc="-5" dirty="0">
                <a:latin typeface="Times New Roman"/>
                <a:cs typeface="Times New Roman"/>
              </a:rPr>
              <a:t>: </a:t>
            </a:r>
            <a:r>
              <a:rPr sz="2000" dirty="0">
                <a:latin typeface="Times New Roman"/>
                <a:cs typeface="Times New Roman"/>
              </a:rPr>
              <a:t>Tạo ra </a:t>
            </a:r>
            <a:r>
              <a:rPr sz="2000" spc="-5" dirty="0">
                <a:latin typeface="Times New Roman"/>
                <a:cs typeface="Times New Roman"/>
              </a:rPr>
              <a:t>các </a:t>
            </a:r>
            <a:r>
              <a:rPr sz="2000" i="1" dirty="0">
                <a:latin typeface="Times New Roman"/>
                <a:cs typeface="Times New Roman"/>
              </a:rPr>
              <a:t>mã </a:t>
            </a:r>
            <a:r>
              <a:rPr sz="2000" i="1" spc="-5" dirty="0">
                <a:latin typeface="Times New Roman"/>
                <a:cs typeface="Times New Roman"/>
              </a:rPr>
              <a:t>lệnh có </a:t>
            </a:r>
            <a:r>
              <a:rPr sz="2000" i="1" dirty="0">
                <a:latin typeface="Times New Roman"/>
                <a:cs typeface="Times New Roman"/>
              </a:rPr>
              <a:t>thể </a:t>
            </a:r>
            <a:r>
              <a:rPr sz="2000" i="1" spc="-5" dirty="0">
                <a:latin typeface="Times New Roman"/>
                <a:cs typeface="Times New Roman"/>
              </a:rPr>
              <a:t>tái  định vị </a:t>
            </a:r>
            <a:r>
              <a:rPr sz="2000" spc="-5" dirty="0">
                <a:latin typeface="Times New Roman"/>
                <a:cs typeface="Times New Roman"/>
              </a:rPr>
              <a:t>(</a:t>
            </a:r>
            <a:r>
              <a:rPr sz="2000" i="1" spc="-5" dirty="0">
                <a:latin typeface="Times New Roman"/>
                <a:cs typeface="Times New Roman"/>
              </a:rPr>
              <a:t>relocatable </a:t>
            </a:r>
            <a:r>
              <a:rPr sz="2000" spc="-5" dirty="0">
                <a:latin typeface="Times New Roman"/>
                <a:cs typeface="Times New Roman"/>
              </a:rPr>
              <a:t>code) nếu </a:t>
            </a:r>
            <a:r>
              <a:rPr sz="2000" dirty="0">
                <a:latin typeface="Times New Roman"/>
                <a:cs typeface="Times New Roman"/>
              </a:rPr>
              <a:t>địa </a:t>
            </a:r>
            <a:r>
              <a:rPr sz="2000" spc="-5" dirty="0">
                <a:latin typeface="Times New Roman"/>
                <a:cs typeface="Times New Roman"/>
              </a:rPr>
              <a:t>chỉ vùng </a:t>
            </a:r>
            <a:r>
              <a:rPr sz="2000" spc="5" dirty="0">
                <a:latin typeface="Times New Roman"/>
                <a:cs typeface="Times New Roman"/>
              </a:rPr>
              <a:t>nhớ  không </a:t>
            </a:r>
            <a:r>
              <a:rPr sz="2000" dirty="0">
                <a:latin typeface="Times New Roman"/>
                <a:cs typeface="Times New Roman"/>
              </a:rPr>
              <a:t>thể biết </a:t>
            </a:r>
            <a:r>
              <a:rPr sz="2000" spc="-5" dirty="0">
                <a:latin typeface="Times New Roman"/>
                <a:cs typeface="Times New Roman"/>
              </a:rPr>
              <a:t>tại </a:t>
            </a:r>
            <a:r>
              <a:rPr sz="2000" dirty="0">
                <a:latin typeface="Times New Roman"/>
                <a:cs typeface="Times New Roman"/>
              </a:rPr>
              <a:t>thời điểm biên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dịch.</a:t>
            </a:r>
            <a:endParaRPr sz="2000">
              <a:latin typeface="Times New Roman"/>
              <a:cs typeface="Times New Roman"/>
            </a:endParaRPr>
          </a:p>
          <a:p>
            <a:pPr marL="464820" marR="5715" indent="-342900" algn="just">
              <a:lnSpc>
                <a:spcPct val="80000"/>
              </a:lnSpc>
              <a:spcBef>
                <a:spcPts val="480"/>
              </a:spcBef>
              <a:buFont typeface="Times New Roman"/>
              <a:buChar char="•"/>
              <a:tabLst>
                <a:tab pos="465455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Thời điểm </a:t>
            </a:r>
            <a:r>
              <a:rPr sz="2000" b="1" dirty="0">
                <a:latin typeface="Times New Roman"/>
                <a:cs typeface="Times New Roman"/>
              </a:rPr>
              <a:t>thi hành</a:t>
            </a:r>
            <a:r>
              <a:rPr sz="2000" dirty="0">
                <a:latin typeface="Times New Roman"/>
                <a:cs typeface="Times New Roman"/>
              </a:rPr>
              <a:t>: </a:t>
            </a:r>
            <a:r>
              <a:rPr sz="2000" spc="-5" dirty="0">
                <a:latin typeface="Times New Roman"/>
                <a:cs typeface="Times New Roman"/>
              </a:rPr>
              <a:t>Việc kết </a:t>
            </a:r>
            <a:r>
              <a:rPr sz="2000" dirty="0">
                <a:latin typeface="Times New Roman"/>
                <a:cs typeface="Times New Roman"/>
              </a:rPr>
              <a:t>hợp </a:t>
            </a:r>
            <a:r>
              <a:rPr sz="2000" spc="-15" dirty="0">
                <a:latin typeface="Times New Roman"/>
                <a:cs typeface="Times New Roman"/>
              </a:rPr>
              <a:t>mã </a:t>
            </a:r>
            <a:r>
              <a:rPr sz="2000" spc="-5" dirty="0">
                <a:latin typeface="Times New Roman"/>
                <a:cs typeface="Times New Roman"/>
              </a:rPr>
              <a:t>lệnh </a:t>
            </a:r>
            <a:r>
              <a:rPr sz="2000" dirty="0">
                <a:latin typeface="Times New Roman"/>
                <a:cs typeface="Times New Roman"/>
              </a:rPr>
              <a:t>và </a:t>
            </a:r>
            <a:r>
              <a:rPr sz="2000" spc="-5" dirty="0">
                <a:latin typeface="Times New Roman"/>
                <a:cs typeface="Times New Roman"/>
              </a:rPr>
              <a:t>địa  </a:t>
            </a:r>
            <a:r>
              <a:rPr sz="2000" dirty="0">
                <a:latin typeface="Times New Roman"/>
                <a:cs typeface="Times New Roman"/>
              </a:rPr>
              <a:t>chỉ sẽ được </a:t>
            </a:r>
            <a:r>
              <a:rPr sz="2000" spc="-10" dirty="0">
                <a:latin typeface="Times New Roman"/>
                <a:cs typeface="Times New Roman"/>
              </a:rPr>
              <a:t>trì </a:t>
            </a:r>
            <a:r>
              <a:rPr sz="2000" dirty="0">
                <a:latin typeface="Times New Roman"/>
                <a:cs typeface="Times New Roman"/>
              </a:rPr>
              <a:t>hoãn </a:t>
            </a:r>
            <a:r>
              <a:rPr sz="2000" spc="-5" dirty="0">
                <a:latin typeface="Times New Roman"/>
                <a:cs typeface="Times New Roman"/>
              </a:rPr>
              <a:t>cho đến lúc chạy </a:t>
            </a:r>
            <a:r>
              <a:rPr sz="2000" dirty="0">
                <a:latin typeface="Times New Roman"/>
                <a:cs typeface="Times New Roman"/>
              </a:rPr>
              <a:t>chương </a:t>
            </a:r>
            <a:r>
              <a:rPr sz="2000" spc="-10" dirty="0">
                <a:latin typeface="Times New Roman"/>
                <a:cs typeface="Times New Roman"/>
              </a:rPr>
              <a:t>trình  </a:t>
            </a:r>
            <a:r>
              <a:rPr sz="2000" dirty="0">
                <a:latin typeface="Times New Roman"/>
                <a:cs typeface="Times New Roman"/>
              </a:rPr>
              <a:t>nếu </a:t>
            </a:r>
            <a:r>
              <a:rPr sz="2000" spc="-5" dirty="0">
                <a:latin typeface="Times New Roman"/>
                <a:cs typeface="Times New Roman"/>
              </a:rPr>
              <a:t>tiến trình </a:t>
            </a:r>
            <a:r>
              <a:rPr sz="2000" dirty="0">
                <a:latin typeface="Times New Roman"/>
                <a:cs typeface="Times New Roman"/>
              </a:rPr>
              <a:t>đó </a:t>
            </a:r>
            <a:r>
              <a:rPr sz="2000" spc="-10" dirty="0">
                <a:latin typeface="Times New Roman"/>
                <a:cs typeface="Times New Roman"/>
              </a:rPr>
              <a:t>có </a:t>
            </a:r>
            <a:r>
              <a:rPr sz="2000" spc="-5" dirty="0">
                <a:latin typeface="Times New Roman"/>
                <a:cs typeface="Times New Roman"/>
              </a:rPr>
              <a:t>thể </a:t>
            </a:r>
            <a:r>
              <a:rPr sz="2000" dirty="0">
                <a:latin typeface="Times New Roman"/>
                <a:cs typeface="Times New Roman"/>
              </a:rPr>
              <a:t>bị </a:t>
            </a:r>
            <a:r>
              <a:rPr sz="2000" spc="-5" dirty="0">
                <a:latin typeface="Times New Roman"/>
                <a:cs typeface="Times New Roman"/>
              </a:rPr>
              <a:t>di chuyển từ phân đoạn  </a:t>
            </a:r>
            <a:r>
              <a:rPr sz="2000" dirty="0">
                <a:latin typeface="Times New Roman"/>
                <a:cs typeface="Times New Roman"/>
              </a:rPr>
              <a:t>nhớ này </a:t>
            </a:r>
            <a:r>
              <a:rPr sz="2000" spc="-5" dirty="0">
                <a:latin typeface="Times New Roman"/>
                <a:cs typeface="Times New Roman"/>
              </a:rPr>
              <a:t>đến </a:t>
            </a:r>
            <a:r>
              <a:rPr sz="2000" dirty="0">
                <a:latin typeface="Times New Roman"/>
                <a:cs typeface="Times New Roman"/>
              </a:rPr>
              <a:t>phân đoạn </a:t>
            </a:r>
            <a:r>
              <a:rPr sz="2000" spc="-5" dirty="0">
                <a:latin typeface="Times New Roman"/>
                <a:cs typeface="Times New Roman"/>
              </a:rPr>
              <a:t>nhớ khác. </a:t>
            </a:r>
            <a:r>
              <a:rPr sz="2000" dirty="0">
                <a:latin typeface="Times New Roman"/>
                <a:cs typeface="Times New Roman"/>
              </a:rPr>
              <a:t>Cần phải có </a:t>
            </a:r>
            <a:r>
              <a:rPr sz="2000" spc="-10" dirty="0">
                <a:latin typeface="Times New Roman"/>
                <a:cs typeface="Times New Roman"/>
              </a:rPr>
              <a:t>hỗ  </a:t>
            </a:r>
            <a:r>
              <a:rPr sz="2000" dirty="0">
                <a:latin typeface="Times New Roman"/>
                <a:cs typeface="Times New Roman"/>
              </a:rPr>
              <a:t>trợ </a:t>
            </a:r>
            <a:r>
              <a:rPr sz="2000" spc="-5" dirty="0">
                <a:latin typeface="Times New Roman"/>
                <a:cs typeface="Times New Roman"/>
              </a:rPr>
              <a:t>từ phần cứng </a:t>
            </a:r>
            <a:r>
              <a:rPr sz="2000" dirty="0">
                <a:latin typeface="Times New Roman"/>
                <a:cs typeface="Times New Roman"/>
              </a:rPr>
              <a:t>để </a:t>
            </a:r>
            <a:r>
              <a:rPr sz="2000" spc="-5" dirty="0">
                <a:latin typeface="Times New Roman"/>
                <a:cs typeface="Times New Roman"/>
              </a:rPr>
              <a:t>ánh </a:t>
            </a:r>
            <a:r>
              <a:rPr sz="2000" dirty="0">
                <a:latin typeface="Times New Roman"/>
                <a:cs typeface="Times New Roman"/>
              </a:rPr>
              <a:t>xạ địa </a:t>
            </a:r>
            <a:r>
              <a:rPr sz="2000" spc="-5" dirty="0">
                <a:latin typeface="Times New Roman"/>
                <a:cs typeface="Times New Roman"/>
              </a:rPr>
              <a:t>chỉ (ví </a:t>
            </a:r>
            <a:r>
              <a:rPr sz="2000" spc="5" dirty="0">
                <a:latin typeface="Times New Roman"/>
                <a:cs typeface="Times New Roman"/>
              </a:rPr>
              <a:t>dụ: </a:t>
            </a:r>
            <a:r>
              <a:rPr sz="2000" spc="-5" dirty="0">
                <a:latin typeface="Times New Roman"/>
                <a:cs typeface="Times New Roman"/>
              </a:rPr>
              <a:t>thanh  </a:t>
            </a:r>
            <a:r>
              <a:rPr sz="2000" dirty="0">
                <a:latin typeface="Times New Roman"/>
                <a:cs typeface="Times New Roman"/>
              </a:rPr>
              <a:t>ghi </a:t>
            </a:r>
            <a:r>
              <a:rPr sz="2000" spc="-5" dirty="0">
                <a:latin typeface="Times New Roman"/>
                <a:cs typeface="Times New Roman"/>
              </a:rPr>
              <a:t>cơ </a:t>
            </a:r>
            <a:r>
              <a:rPr sz="2000" dirty="0">
                <a:latin typeface="Times New Roman"/>
                <a:cs typeface="Times New Roman"/>
              </a:rPr>
              <a:t>sở và </a:t>
            </a:r>
            <a:r>
              <a:rPr sz="2000" spc="-5" dirty="0">
                <a:latin typeface="Times New Roman"/>
                <a:cs typeface="Times New Roman"/>
              </a:rPr>
              <a:t>thanh </a:t>
            </a:r>
            <a:r>
              <a:rPr sz="2000" spc="5" dirty="0">
                <a:latin typeface="Times New Roman"/>
                <a:cs typeface="Times New Roman"/>
              </a:rPr>
              <a:t>ghi </a:t>
            </a:r>
            <a:r>
              <a:rPr sz="2000" dirty="0">
                <a:latin typeface="Times New Roman"/>
                <a:cs typeface="Times New Roman"/>
              </a:rPr>
              <a:t>giới hạn </a:t>
            </a:r>
            <a:r>
              <a:rPr sz="2000" spc="-5" dirty="0">
                <a:latin typeface="Times New Roman"/>
                <a:cs typeface="Times New Roman"/>
              </a:rPr>
              <a:t>(</a:t>
            </a:r>
            <a:r>
              <a:rPr sz="2000" i="1" spc="-5" dirty="0">
                <a:latin typeface="Times New Roman"/>
                <a:cs typeface="Times New Roman"/>
              </a:rPr>
              <a:t>base registers,  </a:t>
            </a:r>
            <a:r>
              <a:rPr sz="2000" i="1" dirty="0">
                <a:latin typeface="Times New Roman"/>
                <a:cs typeface="Times New Roman"/>
              </a:rPr>
              <a:t>limit</a:t>
            </a:r>
            <a:r>
              <a:rPr sz="2000" i="1" spc="-2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registers</a:t>
            </a:r>
            <a:r>
              <a:rPr sz="2000" spc="-5" dirty="0">
                <a:latin typeface="Times New Roman"/>
                <a:cs typeface="Times New Roman"/>
              </a:rPr>
              <a:t>)).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3021" y="215010"/>
            <a:ext cx="80619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0" dirty="0">
                <a:solidFill>
                  <a:srgbClr val="252599"/>
                </a:solidFill>
                <a:latin typeface="Times New Roman"/>
                <a:cs typeface="Times New Roman"/>
              </a:rPr>
              <a:t>Ánh xạ chỉ </a:t>
            </a:r>
            <a:r>
              <a:rPr sz="3600" i="0" spc="-5" dirty="0">
                <a:solidFill>
                  <a:srgbClr val="252599"/>
                </a:solidFill>
                <a:latin typeface="Times New Roman"/>
                <a:cs typeface="Times New Roman"/>
              </a:rPr>
              <a:t>thị, </a:t>
            </a:r>
            <a:r>
              <a:rPr sz="3600" i="0" dirty="0">
                <a:solidFill>
                  <a:srgbClr val="252599"/>
                </a:solidFill>
                <a:latin typeface="Times New Roman"/>
                <a:cs typeface="Times New Roman"/>
              </a:rPr>
              <a:t>dữ </a:t>
            </a:r>
            <a:r>
              <a:rPr sz="3600" i="0" spc="-5" dirty="0">
                <a:solidFill>
                  <a:srgbClr val="252599"/>
                </a:solidFill>
                <a:latin typeface="Times New Roman"/>
                <a:cs typeface="Times New Roman"/>
              </a:rPr>
              <a:t>liệu </a:t>
            </a:r>
            <a:r>
              <a:rPr sz="3600" i="0" dirty="0">
                <a:solidFill>
                  <a:srgbClr val="252599"/>
                </a:solidFill>
                <a:latin typeface="Times New Roman"/>
                <a:cs typeface="Times New Roman"/>
              </a:rPr>
              <a:t>vào </a:t>
            </a:r>
            <a:r>
              <a:rPr sz="3600" i="0" spc="-5" dirty="0">
                <a:solidFill>
                  <a:srgbClr val="252599"/>
                </a:solidFill>
                <a:latin typeface="Times New Roman"/>
                <a:cs typeface="Times New Roman"/>
              </a:rPr>
              <a:t>địa </a:t>
            </a:r>
            <a:r>
              <a:rPr sz="3600" i="0" dirty="0">
                <a:solidFill>
                  <a:srgbClr val="252599"/>
                </a:solidFill>
                <a:latin typeface="Times New Roman"/>
                <a:cs typeface="Times New Roman"/>
              </a:rPr>
              <a:t>chỉ bộ</a:t>
            </a:r>
            <a:r>
              <a:rPr sz="3600" i="0" spc="-85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sz="3600" i="0" dirty="0">
                <a:solidFill>
                  <a:srgbClr val="252599"/>
                </a:solidFill>
                <a:latin typeface="Times New Roman"/>
                <a:cs typeface="Times New Roman"/>
              </a:rPr>
              <a:t>nhớ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14288" y="1371598"/>
            <a:ext cx="3029712" cy="5486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2078862"/>
            <a:ext cx="7710170" cy="3439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824865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Times New Roman"/>
                <a:cs typeface="Times New Roman"/>
              </a:rPr>
              <a:t>Là </a:t>
            </a:r>
            <a:r>
              <a:rPr sz="2800" spc="-10" dirty="0">
                <a:latin typeface="Times New Roman"/>
                <a:cs typeface="Times New Roman"/>
              </a:rPr>
              <a:t>một </a:t>
            </a:r>
            <a:r>
              <a:rPr sz="2800" spc="-5" dirty="0">
                <a:latin typeface="Times New Roman"/>
                <a:cs typeface="Times New Roman"/>
              </a:rPr>
              <a:t>cơ </a:t>
            </a:r>
            <a:r>
              <a:rPr sz="2800" spc="-10" dirty="0">
                <a:latin typeface="Times New Roman"/>
                <a:cs typeface="Times New Roman"/>
              </a:rPr>
              <a:t>chế </a:t>
            </a:r>
            <a:r>
              <a:rPr sz="2800" spc="-5" dirty="0">
                <a:latin typeface="Times New Roman"/>
                <a:cs typeface="Times New Roman"/>
              </a:rPr>
              <a:t>phần cứng </a:t>
            </a:r>
            <a:r>
              <a:rPr sz="2800" dirty="0">
                <a:latin typeface="Times New Roman"/>
                <a:cs typeface="Times New Roman"/>
              </a:rPr>
              <a:t>để </a:t>
            </a:r>
            <a:r>
              <a:rPr sz="2800" spc="-5" dirty="0">
                <a:latin typeface="Times New Roman"/>
                <a:cs typeface="Times New Roman"/>
              </a:rPr>
              <a:t>ánh </a:t>
            </a:r>
            <a:r>
              <a:rPr sz="2800" dirty="0">
                <a:latin typeface="Times New Roman"/>
                <a:cs typeface="Times New Roman"/>
              </a:rPr>
              <a:t>xạ địa </a:t>
            </a:r>
            <a:r>
              <a:rPr sz="2800" spc="-5" dirty="0">
                <a:latin typeface="Times New Roman"/>
                <a:cs typeface="Times New Roman"/>
              </a:rPr>
              <a:t>chỉ </a:t>
            </a:r>
            <a:r>
              <a:rPr sz="2800" spc="-10" dirty="0">
                <a:latin typeface="Times New Roman"/>
                <a:cs typeface="Times New Roman"/>
              </a:rPr>
              <a:t>ảo  </a:t>
            </a:r>
            <a:r>
              <a:rPr sz="2800" spc="-5" dirty="0">
                <a:latin typeface="Times New Roman"/>
                <a:cs typeface="Times New Roman"/>
              </a:rPr>
              <a:t>thành </a:t>
            </a:r>
            <a:r>
              <a:rPr sz="2800" dirty="0">
                <a:latin typeface="Times New Roman"/>
                <a:cs typeface="Times New Roman"/>
              </a:rPr>
              <a:t>địa </a:t>
            </a:r>
            <a:r>
              <a:rPr sz="2800" spc="-5" dirty="0">
                <a:latin typeface="Times New Roman"/>
                <a:cs typeface="Times New Roman"/>
              </a:rPr>
              <a:t>chỉ vật lý vào thời điểm xử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lý.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Times New Roman"/>
                <a:cs typeface="Times New Roman"/>
              </a:rPr>
              <a:t>Trong </a:t>
            </a:r>
            <a:r>
              <a:rPr sz="2800" spc="-15" dirty="0">
                <a:latin typeface="Times New Roman"/>
                <a:cs typeface="Times New Roman"/>
              </a:rPr>
              <a:t>mô </a:t>
            </a:r>
            <a:r>
              <a:rPr sz="2800" dirty="0">
                <a:latin typeface="Times New Roman"/>
                <a:cs typeface="Times New Roman"/>
              </a:rPr>
              <a:t>hình </a:t>
            </a:r>
            <a:r>
              <a:rPr sz="2800" spc="-5" dirty="0">
                <a:latin typeface="Times New Roman"/>
                <a:cs typeface="Times New Roman"/>
              </a:rPr>
              <a:t>MMU, </a:t>
            </a:r>
            <a:r>
              <a:rPr sz="2800" spc="-10" dirty="0">
                <a:latin typeface="Times New Roman"/>
                <a:cs typeface="Times New Roman"/>
              </a:rPr>
              <a:t>mỗi </a:t>
            </a:r>
            <a:r>
              <a:rPr sz="2800" dirty="0">
                <a:latin typeface="Times New Roman"/>
                <a:cs typeface="Times New Roman"/>
              </a:rPr>
              <a:t>địa </a:t>
            </a:r>
            <a:r>
              <a:rPr sz="2800" spc="-5" dirty="0">
                <a:latin typeface="Times New Roman"/>
                <a:cs typeface="Times New Roman"/>
              </a:rPr>
              <a:t>chỉ phát </a:t>
            </a:r>
            <a:r>
              <a:rPr sz="2800" dirty="0">
                <a:latin typeface="Times New Roman"/>
                <a:cs typeface="Times New Roman"/>
              </a:rPr>
              <a:t>sinh </a:t>
            </a:r>
            <a:r>
              <a:rPr sz="2800" spc="-5" dirty="0">
                <a:latin typeface="Times New Roman"/>
                <a:cs typeface="Times New Roman"/>
              </a:rPr>
              <a:t>bởi  </a:t>
            </a:r>
            <a:r>
              <a:rPr sz="2800" spc="-10" dirty="0">
                <a:latin typeface="Times New Roman"/>
                <a:cs typeface="Times New Roman"/>
              </a:rPr>
              <a:t>một </a:t>
            </a:r>
            <a:r>
              <a:rPr sz="2800" spc="-5" dirty="0">
                <a:latin typeface="Times New Roman"/>
                <a:cs typeface="Times New Roman"/>
              </a:rPr>
              <a:t>tiến </a:t>
            </a:r>
            <a:r>
              <a:rPr sz="2800" dirty="0">
                <a:latin typeface="Times New Roman"/>
                <a:cs typeface="Times New Roman"/>
              </a:rPr>
              <a:t>trình </a:t>
            </a:r>
            <a:r>
              <a:rPr sz="2800" spc="-5" dirty="0">
                <a:latin typeface="Times New Roman"/>
                <a:cs typeface="Times New Roman"/>
              </a:rPr>
              <a:t>được cộng thêm giá trị của thanh ghi  tái định </a:t>
            </a:r>
            <a:r>
              <a:rPr sz="2800" dirty="0">
                <a:latin typeface="Times New Roman"/>
                <a:cs typeface="Times New Roman"/>
              </a:rPr>
              <a:t>vị </a:t>
            </a:r>
            <a:r>
              <a:rPr sz="2800" spc="-5" dirty="0">
                <a:latin typeface="Times New Roman"/>
                <a:cs typeface="Times New Roman"/>
              </a:rPr>
              <a:t>(relocation register) tại thời điểm </a:t>
            </a:r>
            <a:r>
              <a:rPr sz="2800" dirty="0">
                <a:latin typeface="Times New Roman"/>
                <a:cs typeface="Times New Roman"/>
              </a:rPr>
              <a:t>nó truy  </a:t>
            </a:r>
            <a:r>
              <a:rPr sz="2800" spc="-5" dirty="0">
                <a:latin typeface="Times New Roman"/>
                <a:cs typeface="Times New Roman"/>
              </a:rPr>
              <a:t>xuất đến </a:t>
            </a:r>
            <a:r>
              <a:rPr sz="2800" dirty="0">
                <a:latin typeface="Times New Roman"/>
                <a:cs typeface="Times New Roman"/>
              </a:rPr>
              <a:t>bộ</a:t>
            </a:r>
            <a:r>
              <a:rPr sz="2800" spc="-5" dirty="0">
                <a:latin typeface="Times New Roman"/>
                <a:cs typeface="Times New Roman"/>
              </a:rPr>
              <a:t> nhớ.</a:t>
            </a:r>
            <a:endParaRPr sz="2800">
              <a:latin typeface="Times New Roman"/>
              <a:cs typeface="Times New Roman"/>
            </a:endParaRPr>
          </a:p>
          <a:p>
            <a:pPr marL="355600" marR="123189" indent="-342900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Times New Roman"/>
                <a:cs typeface="Times New Roman"/>
              </a:rPr>
              <a:t>Chương trình người </a:t>
            </a:r>
            <a:r>
              <a:rPr sz="2800" dirty="0">
                <a:latin typeface="Times New Roman"/>
                <a:cs typeface="Times New Roman"/>
              </a:rPr>
              <a:t>dùng </a:t>
            </a:r>
            <a:r>
              <a:rPr sz="2800" spc="-5" dirty="0">
                <a:latin typeface="Times New Roman"/>
                <a:cs typeface="Times New Roman"/>
              </a:rPr>
              <a:t>chỉ quan tâm đến </a:t>
            </a:r>
            <a:r>
              <a:rPr sz="2800" i="1" dirty="0">
                <a:latin typeface="Times New Roman"/>
                <a:cs typeface="Times New Roman"/>
              </a:rPr>
              <a:t>địa </a:t>
            </a:r>
            <a:r>
              <a:rPr sz="2800" i="1" spc="-5" dirty="0">
                <a:latin typeface="Times New Roman"/>
                <a:cs typeface="Times New Roman"/>
              </a:rPr>
              <a:t>chỉ  </a:t>
            </a:r>
            <a:r>
              <a:rPr sz="2800" i="1" dirty="0">
                <a:latin typeface="Times New Roman"/>
                <a:cs typeface="Times New Roman"/>
              </a:rPr>
              <a:t>lôgic</a:t>
            </a:r>
            <a:r>
              <a:rPr sz="2800" dirty="0">
                <a:latin typeface="Times New Roman"/>
                <a:cs typeface="Times New Roman"/>
              </a:rPr>
              <a:t>; nó không </a:t>
            </a:r>
            <a:r>
              <a:rPr sz="2800" spc="-5" dirty="0">
                <a:latin typeface="Times New Roman"/>
                <a:cs typeface="Times New Roman"/>
              </a:rPr>
              <a:t>thấy </a:t>
            </a:r>
            <a:r>
              <a:rPr sz="2800" i="1" dirty="0">
                <a:latin typeface="Times New Roman"/>
                <a:cs typeface="Times New Roman"/>
              </a:rPr>
              <a:t>địa </a:t>
            </a:r>
            <a:r>
              <a:rPr sz="2800" i="1" spc="-5" dirty="0">
                <a:latin typeface="Times New Roman"/>
                <a:cs typeface="Times New Roman"/>
              </a:rPr>
              <a:t>chỉ vật lý thật</a:t>
            </a:r>
            <a:r>
              <a:rPr sz="2800" i="1" spc="-70" dirty="0">
                <a:latin typeface="Times New Roman"/>
                <a:cs typeface="Times New Roman"/>
              </a:rPr>
              <a:t> </a:t>
            </a:r>
            <a:r>
              <a:rPr sz="2800" i="1" spc="-5" dirty="0">
                <a:latin typeface="Times New Roman"/>
                <a:cs typeface="Times New Roman"/>
              </a:rPr>
              <a:t>sự</a:t>
            </a:r>
            <a:r>
              <a:rPr sz="2800" spc="-5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406" y="215010"/>
            <a:ext cx="70097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89050">
              <a:lnSpc>
                <a:spcPct val="100000"/>
              </a:lnSpc>
              <a:spcBef>
                <a:spcPts val="100"/>
              </a:spcBef>
            </a:pPr>
            <a:r>
              <a:rPr sz="3600" i="0" spc="-5" dirty="0">
                <a:solidFill>
                  <a:srgbClr val="252599"/>
                </a:solidFill>
                <a:latin typeface="Times New Roman"/>
                <a:cs typeface="Times New Roman"/>
              </a:rPr>
              <a:t>Đơn </a:t>
            </a:r>
            <a:r>
              <a:rPr sz="3600" i="0" dirty="0">
                <a:solidFill>
                  <a:srgbClr val="252599"/>
                </a:solidFill>
                <a:latin typeface="Times New Roman"/>
                <a:cs typeface="Times New Roman"/>
              </a:rPr>
              <a:t>vị </a:t>
            </a:r>
            <a:r>
              <a:rPr sz="3600" i="0" spc="-5" dirty="0">
                <a:solidFill>
                  <a:srgbClr val="252599"/>
                </a:solidFill>
                <a:latin typeface="Times New Roman"/>
                <a:cs typeface="Times New Roman"/>
              </a:rPr>
              <a:t>quản lý Bộ </a:t>
            </a:r>
            <a:r>
              <a:rPr sz="3600" i="0" dirty="0">
                <a:solidFill>
                  <a:srgbClr val="252599"/>
                </a:solidFill>
                <a:latin typeface="Times New Roman"/>
                <a:cs typeface="Times New Roman"/>
              </a:rPr>
              <a:t>nhớ  </a:t>
            </a:r>
            <a:r>
              <a:rPr sz="3600" i="0" spc="-5" dirty="0">
                <a:solidFill>
                  <a:srgbClr val="252599"/>
                </a:solidFill>
                <a:latin typeface="Times New Roman"/>
                <a:cs typeface="Times New Roman"/>
              </a:rPr>
              <a:t>Memory-Management </a:t>
            </a:r>
            <a:r>
              <a:rPr sz="3600" i="0" dirty="0">
                <a:solidFill>
                  <a:srgbClr val="252599"/>
                </a:solidFill>
                <a:latin typeface="Times New Roman"/>
                <a:cs typeface="Times New Roman"/>
              </a:rPr>
              <a:t>Unit</a:t>
            </a:r>
            <a:r>
              <a:rPr sz="3600" i="0" spc="5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sz="3600" i="0" spc="-5" dirty="0">
                <a:solidFill>
                  <a:srgbClr val="252599"/>
                </a:solidFill>
                <a:latin typeface="Times New Roman"/>
                <a:cs typeface="Times New Roman"/>
              </a:rPr>
              <a:t>(MMU)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8361" y="24510"/>
            <a:ext cx="1217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252599"/>
                </a:solidFill>
                <a:latin typeface="Times New Roman"/>
                <a:cs typeface="Times New Roman"/>
              </a:rPr>
              <a:t>MMU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9600" y="1167382"/>
            <a:ext cx="7978140" cy="56906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3289</Words>
  <Application>Microsoft Office PowerPoint</Application>
  <PresentationFormat>On-screen Show (4:3)</PresentationFormat>
  <Paragraphs>383</Paragraphs>
  <Slides>63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Bài 7: Quản lý bộ nhớ</vt:lpstr>
      <vt:lpstr>7.1 – Mở đầu</vt:lpstr>
      <vt:lpstr>Vì sao phải quản lý bộ nhớ</vt:lpstr>
      <vt:lpstr>Bộ nhớ</vt:lpstr>
      <vt:lpstr>Slide 5</vt:lpstr>
      <vt:lpstr>Không gian địa chỉ lôgic và vật lý</vt:lpstr>
      <vt:lpstr>Ánh xạ chỉ thị, dữ liệu vào địa chỉ bộ nhớ</vt:lpstr>
      <vt:lpstr>Đơn vị quản lý Bộ nhớ  Memory-Management Unit (MMU)</vt:lpstr>
      <vt:lpstr>Slide 9</vt:lpstr>
      <vt:lpstr>7.2 – Cấp phát liên tục</vt:lpstr>
      <vt:lpstr>Cấp phát liên tục</vt:lpstr>
      <vt:lpstr>Hiện tượng phân mảnh bộ nhớ</vt:lpstr>
      <vt:lpstr>Giải quyết phân mảnh bộ nhớ</vt:lpstr>
      <vt:lpstr>Đề ra chiến lược cấp phát hợp lý</vt:lpstr>
      <vt:lpstr>Tái định vị các tiến trình</vt:lpstr>
      <vt:lpstr>Relocation</vt:lpstr>
      <vt:lpstr>Relocation</vt:lpstr>
      <vt:lpstr>Sử dụng kỹ thuật hoán vị (swapping)</vt:lpstr>
      <vt:lpstr>Swapping</vt:lpstr>
      <vt:lpstr>Mô hình thao tác swapping</vt:lpstr>
      <vt:lpstr>Sử dụng kỹ thuật phủ lấp (overlay)</vt:lpstr>
      <vt:lpstr>Ánh xạ bộ nhớ tại thời điểm nạp  chương trình</vt:lpstr>
      <vt:lpstr>Ánh xạ bộ nhớ tại thời điểm thực  thi chương trình</vt:lpstr>
      <vt:lpstr>7.3 – Cấp phát không liên tục</vt:lpstr>
      <vt:lpstr>Cấp phát không liên tục</vt:lpstr>
      <vt:lpstr>Cấp phát bộ nhớ bằng pp phân trang  (Paging)</vt:lpstr>
      <vt:lpstr>Mô hình chuyển đổi địa chỉ</vt:lpstr>
      <vt:lpstr>Kiến trúc chuyển đổi địa chỉ</vt:lpstr>
      <vt:lpstr>Ví dụ trang</vt:lpstr>
      <vt:lpstr>Cài đặt bảng trang</vt:lpstr>
      <vt:lpstr>Slide 31</vt:lpstr>
      <vt:lpstr>Bảo vệ vùng nhớ</vt:lpstr>
      <vt:lpstr>Slide 33</vt:lpstr>
      <vt:lpstr>Tổ chức bảng trang</vt:lpstr>
      <vt:lpstr>Phân trang đa cấp</vt:lpstr>
      <vt:lpstr>Mô hình phân trang hai cấp</vt:lpstr>
      <vt:lpstr>Ví dụ phân trang 2 cấp</vt:lpstr>
      <vt:lpstr>Chuyển đổi địa chỉ</vt:lpstr>
      <vt:lpstr>Phân tích</vt:lpstr>
      <vt:lpstr>Bảng trang nghịch đảo</vt:lpstr>
      <vt:lpstr>Kiến trúc bảng trang nghịch đảo</vt:lpstr>
      <vt:lpstr>Chia sẻ và bảo vệ</vt:lpstr>
      <vt:lpstr>Ví dụ chia sẻ trang</vt:lpstr>
      <vt:lpstr>Phân đoạn (Segmentation)</vt:lpstr>
      <vt:lpstr>Góc độ người dùng</vt:lpstr>
      <vt:lpstr>Slide 46</vt:lpstr>
      <vt:lpstr>Kiến trúc phân đoạn</vt:lpstr>
      <vt:lpstr>Chuyển đổi địa chỉ</vt:lpstr>
      <vt:lpstr>Chuyển đổi địa chỉ</vt:lpstr>
      <vt:lpstr>Kiến trúc phân đoạn (tt)</vt:lpstr>
      <vt:lpstr>Chuyển đổi địa chỉ</vt:lpstr>
      <vt:lpstr>Kiến trúc phân đoạn (tt)</vt:lpstr>
      <vt:lpstr>Slide 53</vt:lpstr>
      <vt:lpstr>Kết hợp phân trang và phân đoạn</vt:lpstr>
      <vt:lpstr>Chuyển đổi địa chỉ</vt:lpstr>
      <vt:lpstr>Slide 56</vt:lpstr>
      <vt:lpstr>Slide 57</vt:lpstr>
      <vt:lpstr>Slide 58</vt:lpstr>
      <vt:lpstr>CÂU HỎI ÔN TẬP BÀI 7</vt:lpstr>
      <vt:lpstr>CÂU HỎI ÔN TẬP BÀI 7</vt:lpstr>
      <vt:lpstr>Bài tập</vt:lpstr>
      <vt:lpstr>Bài giải</vt:lpstr>
      <vt:lpstr>Bài giải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7: Quản lý bộ nhớ</dc:title>
  <dc:creator>Windows User</dc:creator>
  <cp:lastModifiedBy>Windows User</cp:lastModifiedBy>
  <cp:revision>2</cp:revision>
  <dcterms:created xsi:type="dcterms:W3CDTF">2018-10-29T03:50:08Z</dcterms:created>
  <dcterms:modified xsi:type="dcterms:W3CDTF">2018-11-06T02:51:06Z</dcterms:modified>
</cp:coreProperties>
</file>